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74" r:id="rId3"/>
    <p:sldId id="343" r:id="rId4"/>
    <p:sldId id="342" r:id="rId5"/>
    <p:sldId id="280" r:id="rId6"/>
    <p:sldId id="283" r:id="rId7"/>
    <p:sldId id="339" r:id="rId8"/>
    <p:sldId id="287" r:id="rId9"/>
    <p:sldId id="288" r:id="rId10"/>
    <p:sldId id="344" r:id="rId11"/>
    <p:sldId id="345" r:id="rId12"/>
    <p:sldId id="307" r:id="rId13"/>
    <p:sldId id="289" r:id="rId14"/>
    <p:sldId id="292" r:id="rId15"/>
    <p:sldId id="295" r:id="rId16"/>
    <p:sldId id="296" r:id="rId17"/>
    <p:sldId id="305" r:id="rId18"/>
    <p:sldId id="297" r:id="rId19"/>
    <p:sldId id="294" r:id="rId20"/>
    <p:sldId id="299" r:id="rId21"/>
    <p:sldId id="298" r:id="rId22"/>
    <p:sldId id="313" r:id="rId23"/>
    <p:sldId id="347" r:id="rId24"/>
    <p:sldId id="312" r:id="rId25"/>
    <p:sldId id="349" r:id="rId26"/>
    <p:sldId id="346" r:id="rId27"/>
    <p:sldId id="351" r:id="rId28"/>
    <p:sldId id="340" r:id="rId29"/>
    <p:sldId id="350" r:id="rId30"/>
    <p:sldId id="331" r:id="rId31"/>
    <p:sldId id="319" r:id="rId32"/>
    <p:sldId id="335" r:id="rId33"/>
    <p:sldId id="336" r:id="rId34"/>
    <p:sldId id="325" r:id="rId35"/>
    <p:sldId id="326" r:id="rId36"/>
    <p:sldId id="320" r:id="rId37"/>
    <p:sldId id="322" r:id="rId38"/>
    <p:sldId id="328" r:id="rId39"/>
    <p:sldId id="324" r:id="rId40"/>
    <p:sldId id="327" r:id="rId41"/>
    <p:sldId id="352" r:id="rId42"/>
    <p:sldId id="281" r:id="rId43"/>
    <p:sldId id="333" r:id="rId44"/>
    <p:sldId id="330" r:id="rId45"/>
  </p:sldIdLst>
  <p:sldSz cx="12192000" cy="6858000"/>
  <p:notesSz cx="6881813" cy="100028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asschaert, Tom" initials="PT" lastIdx="1" clrIdx="0">
    <p:extLst>
      <p:ext uri="{19B8F6BF-5375-455C-9EA6-DF929625EA0E}">
        <p15:presenceInfo xmlns:p15="http://schemas.microsoft.com/office/powerpoint/2012/main" userId="S-1-5-21-329068152-1326574676-1801674531-126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88" d="100"/>
          <a:sy n="88" d="100"/>
        </p:scale>
        <p:origin x="108" y="630"/>
      </p:cViewPr>
      <p:guideLst/>
    </p:cSldViewPr>
  </p:slideViewPr>
  <p:notesTextViewPr>
    <p:cViewPr>
      <p:scale>
        <a:sx n="1" d="1"/>
        <a:sy n="1" d="1"/>
      </p:scale>
      <p:origin x="0" y="0"/>
    </p:cViewPr>
  </p:notesTextViewPr>
  <p:notesViewPr>
    <p:cSldViewPr snapToGrid="0">
      <p:cViewPr varScale="1">
        <p:scale>
          <a:sx n="78" d="100"/>
          <a:sy n="78" d="100"/>
        </p:scale>
        <p:origin x="246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2913" cy="50165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97313" y="0"/>
            <a:ext cx="2982912" cy="501650"/>
          </a:xfrm>
          <a:prstGeom prst="rect">
            <a:avLst/>
          </a:prstGeom>
        </p:spPr>
        <p:txBody>
          <a:bodyPr vert="horz" lIns="91440" tIns="45720" rIns="91440" bIns="45720" rtlCol="0"/>
          <a:lstStyle>
            <a:lvl1pPr algn="r">
              <a:defRPr sz="1200"/>
            </a:lvl1pPr>
          </a:lstStyle>
          <a:p>
            <a:fld id="{72C214D2-D25F-43BD-839B-118ED3F7BF9D}" type="datetimeFigureOut">
              <a:rPr lang="nl-BE" smtClean="0"/>
              <a:t>5/06/2023</a:t>
            </a:fld>
            <a:endParaRPr lang="nl-BE"/>
          </a:p>
        </p:txBody>
      </p:sp>
      <p:sp>
        <p:nvSpPr>
          <p:cNvPr id="4" name="Tijdelijke aanduiding voor dia-afbeelding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8975" y="4813300"/>
            <a:ext cx="5505450" cy="393858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501188"/>
            <a:ext cx="2982913" cy="50165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97313" y="9501188"/>
            <a:ext cx="2982912" cy="501650"/>
          </a:xfrm>
          <a:prstGeom prst="rect">
            <a:avLst/>
          </a:prstGeom>
        </p:spPr>
        <p:txBody>
          <a:bodyPr vert="horz" lIns="91440" tIns="45720" rIns="91440" bIns="45720" rtlCol="0" anchor="b"/>
          <a:lstStyle>
            <a:lvl1pPr algn="r">
              <a:defRPr sz="1200"/>
            </a:lvl1pPr>
          </a:lstStyle>
          <a:p>
            <a:fld id="{88847504-EEEB-4951-866C-950B28B8FE27}" type="slidenum">
              <a:rPr lang="nl-BE" smtClean="0"/>
              <a:t>‹nr.›</a:t>
            </a:fld>
            <a:endParaRPr lang="nl-BE"/>
          </a:p>
        </p:txBody>
      </p:sp>
    </p:spTree>
    <p:extLst>
      <p:ext uri="{BB962C8B-B14F-4D97-AF65-F5344CB8AC3E}">
        <p14:creationId xmlns:p14="http://schemas.microsoft.com/office/powerpoint/2010/main" val="143653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bestemming ?</a:t>
            </a:r>
          </a:p>
          <a:p>
            <a:r>
              <a:rPr lang="nl-BE" dirty="0"/>
              <a:t> </a:t>
            </a:r>
            <a:r>
              <a:rPr lang="nl-BE" dirty="0" smtClean="0"/>
              <a:t>    </a:t>
            </a:r>
            <a:r>
              <a:rPr lang="nl-BE" dirty="0"/>
              <a:t>F</a:t>
            </a:r>
            <a:r>
              <a:rPr lang="nl-BE" dirty="0" smtClean="0"/>
              <a:t>acetten:</a:t>
            </a:r>
          </a:p>
          <a:p>
            <a:pPr marL="171450" indent="-171450">
              <a:buFontTx/>
              <a:buChar char="-"/>
            </a:pPr>
            <a:r>
              <a:rPr lang="nl-BE" dirty="0"/>
              <a:t>L</a:t>
            </a:r>
            <a:r>
              <a:rPr lang="nl-BE" dirty="0" smtClean="0"/>
              <a:t>ocatie ( Jezus’ pad – oorsprong van onze cultuur, religie, ..)</a:t>
            </a:r>
          </a:p>
          <a:p>
            <a:pPr marL="171450" indent="-171450">
              <a:buFontTx/>
              <a:buChar char="-"/>
            </a:pPr>
            <a:r>
              <a:rPr lang="nl-BE" dirty="0" smtClean="0"/>
              <a:t>Hedendaagse actualiteit ( niet alleen conflict en achtergrond, ook hoe men hiermee omgaat …)</a:t>
            </a:r>
          </a:p>
          <a:p>
            <a:pPr marL="171450" indent="-171450">
              <a:buFontTx/>
              <a:buChar char="-"/>
            </a:pPr>
            <a:r>
              <a:rPr lang="nl-BE" dirty="0" smtClean="0"/>
              <a:t>Landschap :  woestijn van Judea,  dode zee, …</a:t>
            </a:r>
          </a:p>
          <a:p>
            <a:pPr marL="171450" indent="-171450">
              <a:buFontTx/>
              <a:buChar char="-"/>
            </a:pPr>
            <a:r>
              <a:rPr lang="nl-BE" dirty="0" smtClean="0"/>
              <a:t>Geschiedenis</a:t>
            </a:r>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3</a:t>
            </a:fld>
            <a:endParaRPr lang="nl-BE"/>
          </a:p>
        </p:txBody>
      </p:sp>
    </p:spTree>
    <p:extLst>
      <p:ext uri="{BB962C8B-B14F-4D97-AF65-F5344CB8AC3E}">
        <p14:creationId xmlns:p14="http://schemas.microsoft.com/office/powerpoint/2010/main" val="429130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44</a:t>
            </a:fld>
            <a:endParaRPr lang="nl-BE"/>
          </a:p>
        </p:txBody>
      </p:sp>
    </p:spTree>
    <p:extLst>
      <p:ext uri="{BB962C8B-B14F-4D97-AF65-F5344CB8AC3E}">
        <p14:creationId xmlns:p14="http://schemas.microsoft.com/office/powerpoint/2010/main" val="300686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bestemming ?</a:t>
            </a:r>
          </a:p>
          <a:p>
            <a:r>
              <a:rPr lang="nl-BE" dirty="0"/>
              <a:t> </a:t>
            </a:r>
            <a:r>
              <a:rPr lang="nl-BE" dirty="0" smtClean="0"/>
              <a:t>    </a:t>
            </a:r>
            <a:r>
              <a:rPr lang="nl-BE" dirty="0"/>
              <a:t>F</a:t>
            </a:r>
            <a:r>
              <a:rPr lang="nl-BE" dirty="0" smtClean="0"/>
              <a:t>acetten:</a:t>
            </a:r>
          </a:p>
          <a:p>
            <a:pPr marL="171450" indent="-171450">
              <a:buFontTx/>
              <a:buChar char="-"/>
            </a:pPr>
            <a:r>
              <a:rPr lang="nl-BE" dirty="0"/>
              <a:t>L</a:t>
            </a:r>
            <a:r>
              <a:rPr lang="nl-BE" dirty="0" smtClean="0"/>
              <a:t>ocatie ( Jezus’ pad – oorsprong van onze cultuur, religie, ..)</a:t>
            </a:r>
          </a:p>
          <a:p>
            <a:pPr marL="171450" indent="-171450">
              <a:buFontTx/>
              <a:buChar char="-"/>
            </a:pPr>
            <a:r>
              <a:rPr lang="nl-BE" dirty="0" smtClean="0"/>
              <a:t>Hedendaagse actualiteit ( niet alleen conflict en achtergrond, ook hoe men hiermee omgaat …)</a:t>
            </a:r>
          </a:p>
          <a:p>
            <a:pPr marL="171450" indent="-171450">
              <a:buFontTx/>
              <a:buChar char="-"/>
            </a:pPr>
            <a:r>
              <a:rPr lang="nl-BE" dirty="0" smtClean="0"/>
              <a:t>Landschap :  woestijn van Judea,  dode zee, …</a:t>
            </a:r>
          </a:p>
          <a:p>
            <a:pPr marL="171450" indent="-171450">
              <a:buFontTx/>
              <a:buChar char="-"/>
            </a:pPr>
            <a:r>
              <a:rPr lang="nl-BE" dirty="0" smtClean="0"/>
              <a:t>Geschiedenis</a:t>
            </a:r>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4</a:t>
            </a:fld>
            <a:endParaRPr lang="nl-BE"/>
          </a:p>
        </p:txBody>
      </p:sp>
    </p:spTree>
    <p:extLst>
      <p:ext uri="{BB962C8B-B14F-4D97-AF65-F5344CB8AC3E}">
        <p14:creationId xmlns:p14="http://schemas.microsoft.com/office/powerpoint/2010/main" val="375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Slechts een deel van </a:t>
            </a:r>
            <a:r>
              <a:rPr lang="nl-BE" dirty="0" err="1" smtClean="0"/>
              <a:t>Israel</a:t>
            </a:r>
            <a:r>
              <a:rPr lang="nl-BE" dirty="0" smtClean="0"/>
              <a:t>:</a:t>
            </a:r>
          </a:p>
          <a:p>
            <a:r>
              <a:rPr lang="nl-BE" dirty="0" smtClean="0"/>
              <a:t>De streek rond Jeruzalem / Jericho / </a:t>
            </a:r>
            <a:r>
              <a:rPr lang="nl-BE" dirty="0" err="1" smtClean="0"/>
              <a:t>Bethelehem</a:t>
            </a:r>
            <a:r>
              <a:rPr lang="nl-BE" dirty="0" smtClean="0"/>
              <a:t> / Dode Zee</a:t>
            </a:r>
          </a:p>
          <a:p>
            <a:endParaRPr lang="nl-BE" dirty="0"/>
          </a:p>
          <a:p>
            <a:r>
              <a:rPr lang="nl-BE" dirty="0" smtClean="0"/>
              <a:t>NIET </a:t>
            </a:r>
          </a:p>
          <a:p>
            <a:r>
              <a:rPr lang="nl-BE" dirty="0" smtClean="0"/>
              <a:t>Nazareth / Tel </a:t>
            </a:r>
            <a:r>
              <a:rPr lang="nl-BE" dirty="0" err="1" smtClean="0"/>
              <a:t>aviv</a:t>
            </a:r>
            <a:r>
              <a:rPr lang="nl-BE" dirty="0"/>
              <a:t> </a:t>
            </a:r>
            <a:r>
              <a:rPr lang="nl-BE" dirty="0" smtClean="0"/>
              <a:t>…</a:t>
            </a:r>
          </a:p>
          <a:p>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5</a:t>
            </a:fld>
            <a:endParaRPr lang="nl-BE"/>
          </a:p>
        </p:txBody>
      </p:sp>
    </p:spTree>
    <p:extLst>
      <p:ext uri="{BB962C8B-B14F-4D97-AF65-F5344CB8AC3E}">
        <p14:creationId xmlns:p14="http://schemas.microsoft.com/office/powerpoint/2010/main" val="160987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36</a:t>
            </a:fld>
            <a:endParaRPr lang="nl-BE"/>
          </a:p>
        </p:txBody>
      </p:sp>
    </p:spTree>
    <p:extLst>
      <p:ext uri="{BB962C8B-B14F-4D97-AF65-F5344CB8AC3E}">
        <p14:creationId xmlns:p14="http://schemas.microsoft.com/office/powerpoint/2010/main" val="206201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37</a:t>
            </a:fld>
            <a:endParaRPr lang="nl-BE"/>
          </a:p>
        </p:txBody>
      </p:sp>
    </p:spTree>
    <p:extLst>
      <p:ext uri="{BB962C8B-B14F-4D97-AF65-F5344CB8AC3E}">
        <p14:creationId xmlns:p14="http://schemas.microsoft.com/office/powerpoint/2010/main" val="154004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38</a:t>
            </a:fld>
            <a:endParaRPr lang="nl-BE"/>
          </a:p>
        </p:txBody>
      </p:sp>
    </p:spTree>
    <p:extLst>
      <p:ext uri="{BB962C8B-B14F-4D97-AF65-F5344CB8AC3E}">
        <p14:creationId xmlns:p14="http://schemas.microsoft.com/office/powerpoint/2010/main" val="162826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39</a:t>
            </a:fld>
            <a:endParaRPr lang="nl-BE"/>
          </a:p>
        </p:txBody>
      </p:sp>
    </p:spTree>
    <p:extLst>
      <p:ext uri="{BB962C8B-B14F-4D97-AF65-F5344CB8AC3E}">
        <p14:creationId xmlns:p14="http://schemas.microsoft.com/office/powerpoint/2010/main" val="405186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40</a:t>
            </a:fld>
            <a:endParaRPr lang="nl-BE"/>
          </a:p>
        </p:txBody>
      </p:sp>
    </p:spTree>
    <p:extLst>
      <p:ext uri="{BB962C8B-B14F-4D97-AF65-F5344CB8AC3E}">
        <p14:creationId xmlns:p14="http://schemas.microsoft.com/office/powerpoint/2010/main" val="669114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Weer (regen) kan ons programma aanpassen.</a:t>
            </a:r>
          </a:p>
          <a:p>
            <a:r>
              <a:rPr lang="nl-BE" dirty="0" smtClean="0"/>
              <a:t>(aanpassen volgorde tochten, alternatieve tochten )</a:t>
            </a:r>
            <a:endParaRPr lang="nl-BE" dirty="0"/>
          </a:p>
        </p:txBody>
      </p:sp>
      <p:sp>
        <p:nvSpPr>
          <p:cNvPr id="4" name="Tijdelijke aanduiding voor dianummer 3"/>
          <p:cNvSpPr>
            <a:spLocks noGrp="1"/>
          </p:cNvSpPr>
          <p:nvPr>
            <p:ph type="sldNum" sz="quarter" idx="10"/>
          </p:nvPr>
        </p:nvSpPr>
        <p:spPr/>
        <p:txBody>
          <a:bodyPr/>
          <a:lstStyle/>
          <a:p>
            <a:fld id="{88847504-EEEB-4951-866C-950B28B8FE27}" type="slidenum">
              <a:rPr lang="nl-BE" smtClean="0"/>
              <a:t>41</a:t>
            </a:fld>
            <a:endParaRPr lang="nl-BE"/>
          </a:p>
        </p:txBody>
      </p:sp>
    </p:spTree>
    <p:extLst>
      <p:ext uri="{BB962C8B-B14F-4D97-AF65-F5344CB8AC3E}">
        <p14:creationId xmlns:p14="http://schemas.microsoft.com/office/powerpoint/2010/main" val="339413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2822672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313997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159305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54211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260173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568FA317-3007-4F03-A140-8F17EB6FBE26}" type="datetimeFigureOut">
              <a:rPr lang="nl-BE" smtClean="0"/>
              <a:t>5/06/2023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253919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568FA317-3007-4F03-A140-8F17EB6FBE26}" type="datetimeFigureOut">
              <a:rPr lang="nl-BE" smtClean="0"/>
              <a:t>5/06/2023</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129030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568FA317-3007-4F03-A140-8F17EB6FBE26}" type="datetimeFigureOut">
              <a:rPr lang="nl-BE" smtClean="0"/>
              <a:t>5/06/2023</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841343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68FA317-3007-4F03-A140-8F17EB6FBE26}" type="datetimeFigureOut">
              <a:rPr lang="nl-BE" smtClean="0"/>
              <a:t>5/06/2023</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130053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68FA317-3007-4F03-A140-8F17EB6FBE26}" type="datetimeFigureOut">
              <a:rPr lang="nl-BE" smtClean="0"/>
              <a:t>5/06/2023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3226637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68FA317-3007-4F03-A140-8F17EB6FBE26}" type="datetimeFigureOut">
              <a:rPr lang="nl-BE" smtClean="0"/>
              <a:t>5/06/2023</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6186FA5-F866-4A7D-A1FB-A5AEC3328A8B}" type="slidenum">
              <a:rPr lang="nl-BE" smtClean="0"/>
              <a:t>‹nr.›</a:t>
            </a:fld>
            <a:endParaRPr lang="nl-BE"/>
          </a:p>
        </p:txBody>
      </p:sp>
    </p:spTree>
    <p:extLst>
      <p:ext uri="{BB962C8B-B14F-4D97-AF65-F5344CB8AC3E}">
        <p14:creationId xmlns:p14="http://schemas.microsoft.com/office/powerpoint/2010/main" val="1886972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FA317-3007-4F03-A140-8F17EB6FBE26}" type="datetimeFigureOut">
              <a:rPr lang="nl-BE" smtClean="0"/>
              <a:t>5/06/2023</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86FA5-F866-4A7D-A1FB-A5AEC3328A8B}" type="slidenum">
              <a:rPr lang="nl-BE" smtClean="0"/>
              <a:t>‹nr.›</a:t>
            </a:fld>
            <a:endParaRPr lang="nl-BE"/>
          </a:p>
        </p:txBody>
      </p:sp>
    </p:spTree>
    <p:extLst>
      <p:ext uri="{BB962C8B-B14F-4D97-AF65-F5344CB8AC3E}">
        <p14:creationId xmlns:p14="http://schemas.microsoft.com/office/powerpoint/2010/main" val="2489992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017829" cy="9013372"/>
          </a:xfrm>
          <a:prstGeom prst="rect">
            <a:avLst/>
          </a:prstGeom>
        </p:spPr>
      </p:pic>
      <p:sp>
        <p:nvSpPr>
          <p:cNvPr id="2" name="Titel 1"/>
          <p:cNvSpPr>
            <a:spLocks noGrp="1"/>
          </p:cNvSpPr>
          <p:nvPr>
            <p:ph type="ctrTitle"/>
          </p:nvPr>
        </p:nvSpPr>
        <p:spPr>
          <a:xfrm>
            <a:off x="1458686" y="338592"/>
            <a:ext cx="9144000" cy="2387600"/>
          </a:xfrm>
        </p:spPr>
        <p:txBody>
          <a:bodyPr/>
          <a:lstStyle/>
          <a:p>
            <a:r>
              <a:rPr lang="nl-BE" dirty="0" smtClean="0"/>
              <a:t>Infoavond Palestina</a:t>
            </a:r>
            <a:br>
              <a:rPr lang="nl-BE" dirty="0" smtClean="0"/>
            </a:br>
            <a:r>
              <a:rPr lang="nl-BE" dirty="0" smtClean="0"/>
              <a:t>03/06/2023</a:t>
            </a:r>
            <a:endParaRPr lang="nl-BE" dirty="0"/>
          </a:p>
        </p:txBody>
      </p:sp>
    </p:spTree>
    <p:extLst>
      <p:ext uri="{BB962C8B-B14F-4D97-AF65-F5344CB8AC3E}">
        <p14:creationId xmlns:p14="http://schemas.microsoft.com/office/powerpoint/2010/main" val="18782614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531844" y="67436"/>
            <a:ext cx="10021077" cy="7084902"/>
          </a:xfrm>
          <a:prstGeom prst="rect">
            <a:avLst/>
          </a:prstGeom>
        </p:spPr>
      </p:pic>
    </p:spTree>
    <p:extLst>
      <p:ext uri="{BB962C8B-B14F-4D97-AF65-F5344CB8AC3E}">
        <p14:creationId xmlns:p14="http://schemas.microsoft.com/office/powerpoint/2010/main" val="4052876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1093334" y="2167051"/>
            <a:ext cx="9744075" cy="1447800"/>
          </a:xfrm>
          <a:prstGeom prst="rect">
            <a:avLst/>
          </a:prstGeom>
        </p:spPr>
      </p:pic>
      <p:sp>
        <p:nvSpPr>
          <p:cNvPr id="5" name="Tekstvak 4"/>
          <p:cNvSpPr txBox="1"/>
          <p:nvPr/>
        </p:nvSpPr>
        <p:spPr>
          <a:xfrm>
            <a:off x="1418252" y="3801463"/>
            <a:ext cx="1558212" cy="369332"/>
          </a:xfrm>
          <a:prstGeom prst="rect">
            <a:avLst/>
          </a:prstGeom>
          <a:noFill/>
        </p:spPr>
        <p:txBody>
          <a:bodyPr wrap="square" rtlCol="0">
            <a:spAutoFit/>
          </a:bodyPr>
          <a:lstStyle/>
          <a:p>
            <a:r>
              <a:rPr lang="nl-BE" dirty="0" smtClean="0"/>
              <a:t>Lengte 8 km.</a:t>
            </a:r>
            <a:endParaRPr lang="nl-BE" dirty="0"/>
          </a:p>
        </p:txBody>
      </p:sp>
    </p:spTree>
    <p:extLst>
      <p:ext uri="{BB962C8B-B14F-4D97-AF65-F5344CB8AC3E}">
        <p14:creationId xmlns:p14="http://schemas.microsoft.com/office/powerpoint/2010/main" val="3908619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34374" y="-43811"/>
            <a:ext cx="9144000" cy="6858000"/>
          </a:xfrm>
        </p:spPr>
      </p:pic>
    </p:spTree>
    <p:extLst>
      <p:ext uri="{BB962C8B-B14F-4D97-AF65-F5344CB8AC3E}">
        <p14:creationId xmlns:p14="http://schemas.microsoft.com/office/powerpoint/2010/main" val="3712596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23" y="-1"/>
            <a:ext cx="12110977" cy="7659475"/>
          </a:xfrm>
          <a:prstGeom prst="rect">
            <a:avLst/>
          </a:prstGeom>
        </p:spPr>
      </p:pic>
    </p:spTree>
    <p:extLst>
      <p:ext uri="{BB962C8B-B14F-4D97-AF65-F5344CB8AC3E}">
        <p14:creationId xmlns:p14="http://schemas.microsoft.com/office/powerpoint/2010/main" val="2078110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392238"/>
            <a:ext cx="12191999" cy="8097672"/>
          </a:xfrm>
        </p:spPr>
      </p:pic>
    </p:spTree>
    <p:extLst>
      <p:ext uri="{BB962C8B-B14F-4D97-AF65-F5344CB8AC3E}">
        <p14:creationId xmlns:p14="http://schemas.microsoft.com/office/powerpoint/2010/main" val="1022308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9211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6" name="Tijdelijke aanduiding voor inhoud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366025"/>
            <a:ext cx="12192000" cy="9144001"/>
          </a:xfrm>
        </p:spPr>
      </p:pic>
    </p:spTree>
    <p:extLst>
      <p:ext uri="{BB962C8B-B14F-4D97-AF65-F5344CB8AC3E}">
        <p14:creationId xmlns:p14="http://schemas.microsoft.com/office/powerpoint/2010/main" val="19143796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43000"/>
            <a:ext cx="12192000" cy="9144000"/>
          </a:xfrm>
          <a:prstGeom prst="rect">
            <a:avLst/>
          </a:prstGeom>
        </p:spPr>
      </p:pic>
    </p:spTree>
    <p:extLst>
      <p:ext uri="{BB962C8B-B14F-4D97-AF65-F5344CB8AC3E}">
        <p14:creationId xmlns:p14="http://schemas.microsoft.com/office/powerpoint/2010/main" val="3804025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0" y="-60213"/>
            <a:ext cx="12192000" cy="7408563"/>
          </a:xfrm>
          <a:prstGeom prst="rect">
            <a:avLst/>
          </a:prstGeom>
        </p:spPr>
      </p:pic>
    </p:spTree>
    <p:extLst>
      <p:ext uri="{BB962C8B-B14F-4D97-AF65-F5344CB8AC3E}">
        <p14:creationId xmlns:p14="http://schemas.microsoft.com/office/powerpoint/2010/main" val="1847473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303513" cy="9013372"/>
          </a:xfrm>
          <a:prstGeom prst="rect">
            <a:avLst/>
          </a:prstGeom>
        </p:spPr>
      </p:pic>
      <p:sp>
        <p:nvSpPr>
          <p:cNvPr id="6" name="Titel 1"/>
          <p:cNvSpPr txBox="1">
            <a:spLocks/>
          </p:cNvSpPr>
          <p:nvPr/>
        </p:nvSpPr>
        <p:spPr>
          <a:xfrm>
            <a:off x="306696" y="-1148575"/>
            <a:ext cx="11692016" cy="782815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dirty="0" smtClean="0"/>
          </a:p>
          <a:p>
            <a:endParaRPr lang="nl-BE" dirty="0"/>
          </a:p>
          <a:p>
            <a:endParaRPr lang="nl-BE" dirty="0" smtClean="0"/>
          </a:p>
          <a:p>
            <a:r>
              <a:rPr lang="nl-BE" b="1" dirty="0" smtClean="0"/>
              <a:t>Bezoeken </a:t>
            </a:r>
            <a:endParaRPr lang="nl-BE" b="1" dirty="0"/>
          </a:p>
          <a:p>
            <a:endParaRPr lang="nl-BE" dirty="0" smtClean="0"/>
          </a:p>
          <a:p>
            <a:pPr marL="571500" indent="-571500">
              <a:buFontTx/>
              <a:buChar char="-"/>
            </a:pPr>
            <a:r>
              <a:rPr lang="nl-BE" b="1" dirty="0">
                <a:latin typeface="+mn-lt"/>
              </a:rPr>
              <a:t>Jeruzalem (2 dagen)</a:t>
            </a:r>
          </a:p>
          <a:p>
            <a:pPr marL="1028700" lvl="1" indent="-571500">
              <a:buFontTx/>
              <a:buChar char="-"/>
            </a:pPr>
            <a:r>
              <a:rPr lang="nl-BE" sz="3000" b="1" dirty="0"/>
              <a:t>Oude stad (Klaagmuur, Heilige Grafkerk, Via </a:t>
            </a:r>
            <a:r>
              <a:rPr lang="nl-BE" sz="3000" b="1" dirty="0" err="1"/>
              <a:t>Dolorosa</a:t>
            </a:r>
            <a:r>
              <a:rPr lang="nl-BE" sz="3000" b="1" dirty="0"/>
              <a:t>, Sint </a:t>
            </a:r>
            <a:r>
              <a:rPr lang="nl-BE" sz="3000" b="1" dirty="0" err="1"/>
              <a:t>Anna,Soeks</a:t>
            </a:r>
            <a:r>
              <a:rPr lang="nl-BE" sz="3000" b="1" dirty="0"/>
              <a:t>…)</a:t>
            </a:r>
          </a:p>
          <a:p>
            <a:pPr marL="1028700" lvl="1" indent="-571500">
              <a:buFontTx/>
              <a:buChar char="-"/>
            </a:pPr>
            <a:r>
              <a:rPr lang="nl-BE" sz="3000" b="1" dirty="0"/>
              <a:t>Rond de oude stad ( Olijfberg, </a:t>
            </a:r>
            <a:r>
              <a:rPr lang="nl-BE" sz="3000" b="1" dirty="0" err="1"/>
              <a:t>Zion</a:t>
            </a:r>
            <a:r>
              <a:rPr lang="nl-BE" sz="3000" b="1" dirty="0"/>
              <a:t>, </a:t>
            </a:r>
            <a:r>
              <a:rPr lang="nl-BE" sz="3000" b="1" dirty="0" err="1"/>
              <a:t>Yad</a:t>
            </a:r>
            <a:r>
              <a:rPr lang="nl-BE" sz="3000" b="1" dirty="0"/>
              <a:t> </a:t>
            </a:r>
            <a:r>
              <a:rPr lang="nl-BE" sz="3000" b="1" dirty="0" err="1"/>
              <a:t>Vashem</a:t>
            </a:r>
            <a:r>
              <a:rPr lang="nl-BE" sz="3000" b="1" dirty="0"/>
              <a:t>) </a:t>
            </a:r>
          </a:p>
          <a:p>
            <a:pPr lvl="1"/>
            <a:endParaRPr lang="nl-BE" dirty="0"/>
          </a:p>
          <a:p>
            <a:pPr marL="571500" indent="-571500">
              <a:buFontTx/>
              <a:buChar char="-"/>
            </a:pPr>
            <a:r>
              <a:rPr lang="nl-BE" b="1" dirty="0" smtClean="0">
                <a:latin typeface="+mn-lt"/>
              </a:rPr>
              <a:t>Jericho (</a:t>
            </a:r>
            <a:r>
              <a:rPr lang="nl-BE" b="1" dirty="0" err="1" smtClean="0">
                <a:latin typeface="+mn-lt"/>
              </a:rPr>
              <a:t>mount</a:t>
            </a:r>
            <a:r>
              <a:rPr lang="nl-BE" b="1" dirty="0" smtClean="0">
                <a:latin typeface="+mn-lt"/>
              </a:rPr>
              <a:t> of </a:t>
            </a:r>
            <a:r>
              <a:rPr lang="nl-BE" b="1" dirty="0" err="1" smtClean="0">
                <a:latin typeface="+mn-lt"/>
              </a:rPr>
              <a:t>temptation</a:t>
            </a:r>
            <a:r>
              <a:rPr lang="nl-BE" b="1" dirty="0" smtClean="0">
                <a:latin typeface="+mn-lt"/>
              </a:rPr>
              <a:t>, doopplaats, van de verzoeking, </a:t>
            </a:r>
            <a:r>
              <a:rPr lang="nl-BE" b="1" dirty="0" err="1" smtClean="0">
                <a:latin typeface="+mn-lt"/>
              </a:rPr>
              <a:t>Hisham</a:t>
            </a:r>
            <a:r>
              <a:rPr lang="nl-BE" b="1" dirty="0" smtClean="0">
                <a:latin typeface="+mn-lt"/>
              </a:rPr>
              <a:t> </a:t>
            </a:r>
            <a:r>
              <a:rPr lang="nl-BE" b="1" dirty="0" err="1" smtClean="0">
                <a:latin typeface="+mn-lt"/>
              </a:rPr>
              <a:t>palace</a:t>
            </a:r>
            <a:r>
              <a:rPr lang="nl-BE" b="1" dirty="0" smtClean="0">
                <a:latin typeface="+mn-lt"/>
              </a:rPr>
              <a:t>, …)</a:t>
            </a:r>
          </a:p>
          <a:p>
            <a:pPr marL="571500" indent="-571500">
              <a:buFontTx/>
              <a:buChar char="-"/>
            </a:pPr>
            <a:r>
              <a:rPr lang="nl-BE" b="1" dirty="0" err="1" smtClean="0">
                <a:latin typeface="+mn-lt"/>
              </a:rPr>
              <a:t>Betlehem</a:t>
            </a:r>
            <a:r>
              <a:rPr lang="nl-BE" b="1" dirty="0" smtClean="0">
                <a:latin typeface="+mn-lt"/>
              </a:rPr>
              <a:t> ( geboortekerk, muur, museum </a:t>
            </a:r>
            <a:r>
              <a:rPr lang="nl-BE" b="1" dirty="0" err="1" smtClean="0">
                <a:latin typeface="+mn-lt"/>
              </a:rPr>
              <a:t>Banksy</a:t>
            </a:r>
            <a:r>
              <a:rPr lang="nl-BE" b="1" dirty="0" smtClean="0">
                <a:latin typeface="+mn-lt"/>
              </a:rPr>
              <a:t>, </a:t>
            </a:r>
            <a:r>
              <a:rPr lang="nl-BE" b="1" dirty="0" err="1" smtClean="0">
                <a:latin typeface="+mn-lt"/>
              </a:rPr>
              <a:t>Banksy</a:t>
            </a:r>
            <a:r>
              <a:rPr lang="nl-BE" b="1" dirty="0" smtClean="0">
                <a:latin typeface="+mn-lt"/>
              </a:rPr>
              <a:t> muurschilderingen, checkpoint, …)</a:t>
            </a:r>
          </a:p>
          <a:p>
            <a:pPr marL="571500" indent="-571500">
              <a:buFontTx/>
              <a:buChar char="-"/>
            </a:pPr>
            <a:r>
              <a:rPr lang="nl-BE" b="1" dirty="0" smtClean="0">
                <a:latin typeface="+mn-lt"/>
              </a:rPr>
              <a:t>Ramallah (Palestijns museum, stadswandeling,…)</a:t>
            </a:r>
          </a:p>
          <a:p>
            <a:pPr marL="571500" indent="-571500">
              <a:buFontTx/>
              <a:buChar char="-"/>
            </a:pPr>
            <a:r>
              <a:rPr lang="nl-BE" b="1" dirty="0" smtClean="0">
                <a:latin typeface="+mn-lt"/>
              </a:rPr>
              <a:t>Hebron (synagoge en moskee van de </a:t>
            </a:r>
            <a:r>
              <a:rPr lang="nl-BE" b="1" dirty="0" err="1" smtClean="0">
                <a:latin typeface="+mn-lt"/>
              </a:rPr>
              <a:t>aarstvaderen</a:t>
            </a:r>
            <a:r>
              <a:rPr lang="nl-BE" b="1" dirty="0" smtClean="0">
                <a:latin typeface="+mn-lt"/>
              </a:rPr>
              <a:t>, oude stad, </a:t>
            </a:r>
            <a:r>
              <a:rPr lang="nl-BE" b="1" dirty="0" err="1" smtClean="0">
                <a:latin typeface="+mn-lt"/>
              </a:rPr>
              <a:t>nederzettingspolitiek</a:t>
            </a:r>
            <a:r>
              <a:rPr lang="nl-BE" b="1" dirty="0" smtClean="0">
                <a:latin typeface="+mn-lt"/>
              </a:rPr>
              <a:t>)</a:t>
            </a:r>
          </a:p>
          <a:p>
            <a:pPr lvl="1"/>
            <a:r>
              <a:rPr lang="nl-BE" dirty="0" smtClean="0"/>
              <a:t> </a:t>
            </a:r>
            <a:endParaRPr lang="nl-BE" dirty="0"/>
          </a:p>
        </p:txBody>
      </p:sp>
    </p:spTree>
    <p:extLst>
      <p:ext uri="{BB962C8B-B14F-4D97-AF65-F5344CB8AC3E}">
        <p14:creationId xmlns:p14="http://schemas.microsoft.com/office/powerpoint/2010/main" val="2284438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017829" cy="9013372"/>
          </a:xfrm>
          <a:prstGeom prst="rect">
            <a:avLst/>
          </a:prstGeom>
        </p:spPr>
      </p:pic>
      <p:sp>
        <p:nvSpPr>
          <p:cNvPr id="2" name="Titel 1"/>
          <p:cNvSpPr>
            <a:spLocks noGrp="1"/>
          </p:cNvSpPr>
          <p:nvPr>
            <p:ph type="ctrTitle"/>
          </p:nvPr>
        </p:nvSpPr>
        <p:spPr>
          <a:xfrm>
            <a:off x="1169437" y="1785437"/>
            <a:ext cx="9144000" cy="2387600"/>
          </a:xfrm>
        </p:spPr>
        <p:txBody>
          <a:bodyPr/>
          <a:lstStyle/>
          <a:p>
            <a:r>
              <a:rPr lang="nl-BE" dirty="0" smtClean="0"/>
              <a:t>AGENDA</a:t>
            </a:r>
            <a:br>
              <a:rPr lang="nl-BE" dirty="0" smtClean="0"/>
            </a:br>
            <a:endParaRPr lang="nl-BE" dirty="0"/>
          </a:p>
        </p:txBody>
      </p:sp>
      <p:sp>
        <p:nvSpPr>
          <p:cNvPr id="3" name="Ondertitel 2"/>
          <p:cNvSpPr>
            <a:spLocks noGrp="1"/>
          </p:cNvSpPr>
          <p:nvPr>
            <p:ph type="subTitle" idx="1"/>
          </p:nvPr>
        </p:nvSpPr>
        <p:spPr>
          <a:xfrm>
            <a:off x="761923" y="3747119"/>
            <a:ext cx="11327667" cy="5835876"/>
          </a:xfrm>
        </p:spPr>
        <p:txBody>
          <a:bodyPr>
            <a:normAutofit/>
          </a:bodyPr>
          <a:lstStyle/>
          <a:p>
            <a:pPr marL="342900" indent="-342900" algn="l">
              <a:buFont typeface="Arial" panose="020B0604020202020204" pitchFamily="34" charset="0"/>
              <a:buChar char="•"/>
            </a:pPr>
            <a:r>
              <a:rPr lang="nl-BE" sz="3200" b="1" dirty="0" smtClean="0"/>
              <a:t>Kennismaking</a:t>
            </a:r>
          </a:p>
          <a:p>
            <a:pPr marL="342900" indent="-342900" algn="l">
              <a:buFont typeface="Arial" panose="020B0604020202020204" pitchFamily="34" charset="0"/>
              <a:buChar char="•"/>
            </a:pPr>
            <a:r>
              <a:rPr lang="nl-BE" sz="3200" b="1" dirty="0" smtClean="0"/>
              <a:t>Achtergrond van de reis</a:t>
            </a:r>
          </a:p>
          <a:p>
            <a:pPr marL="342900" indent="-342900" algn="l">
              <a:buFont typeface="Arial" panose="020B0604020202020204" pitchFamily="34" charset="0"/>
              <a:buChar char="•"/>
            </a:pPr>
            <a:r>
              <a:rPr lang="nl-BE" sz="3200" b="1" dirty="0" smtClean="0"/>
              <a:t>De reis naar Palestina</a:t>
            </a:r>
          </a:p>
          <a:p>
            <a:pPr marL="342900" indent="-342900" algn="l">
              <a:buFont typeface="Arial" panose="020B0604020202020204" pitchFamily="34" charset="0"/>
              <a:buChar char="•"/>
            </a:pPr>
            <a:r>
              <a:rPr lang="nl-BE" sz="3200" b="1" dirty="0" smtClean="0"/>
              <a:t>Veiligheid </a:t>
            </a:r>
          </a:p>
          <a:p>
            <a:pPr marL="342900" indent="-342900" algn="l">
              <a:buFont typeface="Arial" panose="020B0604020202020204" pitchFamily="34" charset="0"/>
              <a:buChar char="•"/>
            </a:pPr>
            <a:r>
              <a:rPr lang="nl-BE" sz="3200" b="1" dirty="0"/>
              <a:t>Praktische </a:t>
            </a:r>
            <a:r>
              <a:rPr lang="nl-BE" sz="3200" b="1" dirty="0" smtClean="0"/>
              <a:t>aspecten</a:t>
            </a:r>
          </a:p>
          <a:p>
            <a:pPr marL="342900" indent="-342900" algn="l">
              <a:buFont typeface="Arial" panose="020B0604020202020204" pitchFamily="34" charset="0"/>
              <a:buChar char="•"/>
            </a:pPr>
            <a:endParaRPr lang="nl-BE" dirty="0"/>
          </a:p>
          <a:p>
            <a:pPr marL="342900" indent="-342900" algn="l">
              <a:buFont typeface="Arial" panose="020B0604020202020204" pitchFamily="34" charset="0"/>
              <a:buChar char="•"/>
            </a:pPr>
            <a:endParaRPr lang="nl-BE" dirty="0" smtClean="0"/>
          </a:p>
          <a:p>
            <a:endParaRPr lang="nl-BE" dirty="0" smtClean="0"/>
          </a:p>
        </p:txBody>
      </p:sp>
      <p:sp>
        <p:nvSpPr>
          <p:cNvPr id="8" name="Titel 1"/>
          <p:cNvSpPr txBox="1">
            <a:spLocks/>
          </p:cNvSpPr>
          <p:nvPr/>
        </p:nvSpPr>
        <p:spPr>
          <a:xfrm>
            <a:off x="1169437" y="-155931"/>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BE" dirty="0" smtClean="0"/>
              <a:t>Infoavond Palestina</a:t>
            </a:r>
            <a:br>
              <a:rPr lang="nl-BE" dirty="0" smtClean="0"/>
            </a:br>
            <a:r>
              <a:rPr lang="nl-BE" dirty="0" smtClean="0"/>
              <a:t>03/06/2023</a:t>
            </a:r>
            <a:endParaRPr lang="nl-BE" dirty="0"/>
          </a:p>
        </p:txBody>
      </p:sp>
    </p:spTree>
    <p:extLst>
      <p:ext uri="{BB962C8B-B14F-4D97-AF65-F5344CB8AC3E}">
        <p14:creationId xmlns:p14="http://schemas.microsoft.com/office/powerpoint/2010/main" val="13951114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25" y="-638175"/>
            <a:ext cx="12115800" cy="7958138"/>
          </a:xfrm>
          <a:prstGeom prst="rect">
            <a:avLst/>
          </a:prstGeom>
        </p:spPr>
      </p:pic>
    </p:spTree>
    <p:extLst>
      <p:ext uri="{BB962C8B-B14F-4D97-AF65-F5344CB8AC3E}">
        <p14:creationId xmlns:p14="http://schemas.microsoft.com/office/powerpoint/2010/main" val="35254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12192000" cy="7248090"/>
          </a:xfrm>
          <a:prstGeom prst="rect">
            <a:avLst/>
          </a:prstGeom>
        </p:spPr>
      </p:pic>
    </p:spTree>
    <p:extLst>
      <p:ext uri="{BB962C8B-B14F-4D97-AF65-F5344CB8AC3E}">
        <p14:creationId xmlns:p14="http://schemas.microsoft.com/office/powerpoint/2010/main" val="2809235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
            <a:ext cx="11953875" cy="7276615"/>
          </a:xfrm>
        </p:spPr>
      </p:pic>
    </p:spTree>
    <p:extLst>
      <p:ext uri="{BB962C8B-B14F-4D97-AF65-F5344CB8AC3E}">
        <p14:creationId xmlns:p14="http://schemas.microsoft.com/office/powerpoint/2010/main" val="862121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976" y="-325407"/>
            <a:ext cx="11262048" cy="7381017"/>
          </a:xfrm>
        </p:spPr>
      </p:pic>
    </p:spTree>
    <p:extLst>
      <p:ext uri="{BB962C8B-B14F-4D97-AF65-F5344CB8AC3E}">
        <p14:creationId xmlns:p14="http://schemas.microsoft.com/office/powerpoint/2010/main" val="25803177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0075"/>
            <a:ext cx="12287250" cy="7791450"/>
          </a:xfrm>
          <a:prstGeom prst="rect">
            <a:avLst/>
          </a:prstGeom>
        </p:spPr>
      </p:pic>
    </p:spTree>
    <p:extLst>
      <p:ext uri="{BB962C8B-B14F-4D97-AF65-F5344CB8AC3E}">
        <p14:creationId xmlns:p14="http://schemas.microsoft.com/office/powerpoint/2010/main" val="699238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303513" cy="9013372"/>
          </a:xfrm>
          <a:prstGeom prst="rect">
            <a:avLst/>
          </a:prstGeom>
        </p:spPr>
      </p:pic>
      <p:sp>
        <p:nvSpPr>
          <p:cNvPr id="6" name="Titel 1"/>
          <p:cNvSpPr txBox="1">
            <a:spLocks/>
          </p:cNvSpPr>
          <p:nvPr/>
        </p:nvSpPr>
        <p:spPr>
          <a:xfrm>
            <a:off x="306696" y="-1148575"/>
            <a:ext cx="11692016" cy="7828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smtClean="0"/>
              <a:t> </a:t>
            </a:r>
          </a:p>
          <a:p>
            <a:endParaRPr lang="nl-BE" dirty="0" smtClean="0"/>
          </a:p>
          <a:p>
            <a:pPr lvl="1"/>
            <a:r>
              <a:rPr lang="nl-BE" dirty="0" smtClean="0"/>
              <a:t> </a:t>
            </a:r>
            <a:endParaRPr lang="nl-BE" dirty="0"/>
          </a:p>
        </p:txBody>
      </p:sp>
      <p:sp>
        <p:nvSpPr>
          <p:cNvPr id="2" name="Tekstvak 1"/>
          <p:cNvSpPr txBox="1"/>
          <p:nvPr/>
        </p:nvSpPr>
        <p:spPr>
          <a:xfrm>
            <a:off x="961053" y="709126"/>
            <a:ext cx="8640147" cy="5078313"/>
          </a:xfrm>
          <a:prstGeom prst="rect">
            <a:avLst/>
          </a:prstGeom>
          <a:noFill/>
        </p:spPr>
        <p:txBody>
          <a:bodyPr wrap="square" rtlCol="0">
            <a:spAutoFit/>
          </a:bodyPr>
          <a:lstStyle/>
          <a:p>
            <a:r>
              <a:rPr lang="nl-BE" sz="3600" b="1" u="sng" dirty="0" err="1" smtClean="0"/>
              <a:t>Optional</a:t>
            </a:r>
            <a:r>
              <a:rPr lang="nl-BE" sz="3600" b="1" u="sng" dirty="0" smtClean="0"/>
              <a:t> … / </a:t>
            </a:r>
            <a:r>
              <a:rPr lang="nl-BE" sz="3600" b="1" u="sng" dirty="0" err="1" smtClean="0"/>
              <a:t>to</a:t>
            </a:r>
            <a:r>
              <a:rPr lang="nl-BE" sz="3600" b="1" u="sng" dirty="0" smtClean="0"/>
              <a:t> </a:t>
            </a:r>
            <a:r>
              <a:rPr lang="nl-BE" sz="3600" b="1" u="sng" dirty="0" err="1" smtClean="0"/>
              <a:t>decide</a:t>
            </a:r>
            <a:r>
              <a:rPr lang="nl-BE" sz="3600" b="1" u="sng" dirty="0" smtClean="0"/>
              <a:t> …</a:t>
            </a:r>
            <a:endParaRPr lang="nl-BE" sz="3600" b="1" u="sng" dirty="0"/>
          </a:p>
          <a:p>
            <a:endParaRPr lang="nl-BE" sz="3600" dirty="0"/>
          </a:p>
          <a:p>
            <a:pPr marL="571500" indent="-571500">
              <a:buFontTx/>
              <a:buChar char="-"/>
            </a:pPr>
            <a:r>
              <a:rPr lang="nl-BE" sz="3600" dirty="0" smtClean="0"/>
              <a:t>Ramallah </a:t>
            </a:r>
          </a:p>
          <a:p>
            <a:pPr marL="571500" indent="-571500">
              <a:buFontTx/>
              <a:buChar char="-"/>
            </a:pPr>
            <a:r>
              <a:rPr lang="nl-BE" sz="3600" dirty="0" err="1" smtClean="0"/>
              <a:t>Masada</a:t>
            </a:r>
            <a:endParaRPr lang="nl-BE" sz="3600" dirty="0" smtClean="0"/>
          </a:p>
          <a:p>
            <a:pPr marL="571500" indent="-571500">
              <a:buFontTx/>
              <a:buChar char="-"/>
            </a:pPr>
            <a:r>
              <a:rPr lang="nl-BE" sz="3600" dirty="0" smtClean="0"/>
              <a:t>Dode Zee</a:t>
            </a:r>
          </a:p>
          <a:p>
            <a:pPr marL="571500" indent="-571500">
              <a:buFontTx/>
              <a:buChar char="-"/>
            </a:pPr>
            <a:r>
              <a:rPr lang="nl-BE" sz="3600" dirty="0" err="1" smtClean="0"/>
              <a:t>Herodion</a:t>
            </a:r>
            <a:endParaRPr lang="nl-BE" sz="3600" dirty="0" smtClean="0"/>
          </a:p>
          <a:p>
            <a:pPr marL="571500" indent="-571500">
              <a:buFontTx/>
              <a:buChar char="-"/>
            </a:pPr>
            <a:r>
              <a:rPr lang="nl-BE" sz="3600" dirty="0" err="1" smtClean="0"/>
              <a:t>Qumran</a:t>
            </a:r>
            <a:endParaRPr lang="nl-BE" sz="3600" dirty="0" smtClean="0"/>
          </a:p>
          <a:p>
            <a:pPr marL="571500" indent="-571500">
              <a:buFontTx/>
              <a:buChar char="-"/>
            </a:pPr>
            <a:r>
              <a:rPr lang="nl-BE" sz="3600" dirty="0" smtClean="0"/>
              <a:t>…</a:t>
            </a:r>
          </a:p>
          <a:p>
            <a:pPr marL="285750" indent="-285750">
              <a:buFontTx/>
              <a:buChar char="-"/>
            </a:pPr>
            <a:endParaRPr lang="nl-BE" sz="3600" dirty="0"/>
          </a:p>
        </p:txBody>
      </p:sp>
    </p:spTree>
    <p:extLst>
      <p:ext uri="{BB962C8B-B14F-4D97-AF65-F5344CB8AC3E}">
        <p14:creationId xmlns:p14="http://schemas.microsoft.com/office/powerpoint/2010/main" val="14483373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845" y="-493740"/>
            <a:ext cx="12209996" cy="7510360"/>
          </a:xfrm>
        </p:spPr>
      </p:pic>
    </p:spTree>
    <p:extLst>
      <p:ext uri="{BB962C8B-B14F-4D97-AF65-F5344CB8AC3E}">
        <p14:creationId xmlns:p14="http://schemas.microsoft.com/office/powerpoint/2010/main" val="1872918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967" y="-717664"/>
            <a:ext cx="12080033" cy="8082644"/>
          </a:xfrm>
        </p:spPr>
      </p:pic>
    </p:spTree>
    <p:extLst>
      <p:ext uri="{BB962C8B-B14F-4D97-AF65-F5344CB8AC3E}">
        <p14:creationId xmlns:p14="http://schemas.microsoft.com/office/powerpoint/2010/main" val="4173332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450" y="0"/>
            <a:ext cx="12449175" cy="8344771"/>
          </a:xfrm>
          <a:prstGeom prst="rect">
            <a:avLst/>
          </a:prstGeom>
          <a:solidFill>
            <a:schemeClr val="bg1">
              <a:alpha val="30000"/>
            </a:schemeClr>
          </a:solidFill>
        </p:spPr>
      </p:pic>
      <p:sp>
        <p:nvSpPr>
          <p:cNvPr id="6" name="Titel 1"/>
          <p:cNvSpPr txBox="1">
            <a:spLocks/>
          </p:cNvSpPr>
          <p:nvPr/>
        </p:nvSpPr>
        <p:spPr>
          <a:xfrm>
            <a:off x="-95249" y="-1148576"/>
            <a:ext cx="12449174" cy="8625701"/>
          </a:xfrm>
          <a:prstGeom prst="rect">
            <a:avLst/>
          </a:prstGeom>
          <a:solidFill>
            <a:schemeClr val="bg1">
              <a:alpha val="3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mtClean="0"/>
              <a:t>		</a:t>
            </a:r>
            <a:endParaRPr lang="nl-BE" dirty="0" smtClean="0"/>
          </a:p>
          <a:p>
            <a:pPr lvl="1"/>
            <a:endParaRPr lang="nl-BE" dirty="0" smtClean="0"/>
          </a:p>
          <a:p>
            <a:pPr lvl="1"/>
            <a:r>
              <a:rPr lang="nl-BE" dirty="0" smtClean="0"/>
              <a:t> </a:t>
            </a:r>
            <a:endParaRPr lang="nl-BE" dirty="0"/>
          </a:p>
        </p:txBody>
      </p:sp>
    </p:spTree>
    <p:extLst>
      <p:ext uri="{BB962C8B-B14F-4D97-AF65-F5344CB8AC3E}">
        <p14:creationId xmlns:p14="http://schemas.microsoft.com/office/powerpoint/2010/main" val="760429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592" y="0"/>
            <a:ext cx="12318591" cy="7792698"/>
          </a:xfrm>
        </p:spPr>
      </p:pic>
    </p:spTree>
    <p:extLst>
      <p:ext uri="{BB962C8B-B14F-4D97-AF65-F5344CB8AC3E}">
        <p14:creationId xmlns:p14="http://schemas.microsoft.com/office/powerpoint/2010/main" val="713791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513" y="0"/>
            <a:ext cx="12303513" cy="9013372"/>
          </a:xfrm>
          <a:prstGeom prst="rect">
            <a:avLst/>
          </a:prstGeom>
        </p:spPr>
      </p:pic>
      <p:sp>
        <p:nvSpPr>
          <p:cNvPr id="2" name="Titel 1"/>
          <p:cNvSpPr>
            <a:spLocks noGrp="1"/>
          </p:cNvSpPr>
          <p:nvPr>
            <p:ph type="ctrTitle"/>
          </p:nvPr>
        </p:nvSpPr>
        <p:spPr>
          <a:xfrm>
            <a:off x="1209945" y="-565877"/>
            <a:ext cx="9144000" cy="2387600"/>
          </a:xfrm>
        </p:spPr>
        <p:txBody>
          <a:bodyPr/>
          <a:lstStyle/>
          <a:p>
            <a:r>
              <a:rPr lang="nl-BE" dirty="0" smtClean="0"/>
              <a:t>Palestina 2023</a:t>
            </a:r>
            <a:br>
              <a:rPr lang="nl-BE" dirty="0" smtClean="0"/>
            </a:br>
            <a:endParaRPr lang="nl-BE" dirty="0"/>
          </a:p>
        </p:txBody>
      </p:sp>
      <p:sp>
        <p:nvSpPr>
          <p:cNvPr id="3" name="Ondertitel 2"/>
          <p:cNvSpPr>
            <a:spLocks noGrp="1"/>
          </p:cNvSpPr>
          <p:nvPr>
            <p:ph type="subTitle" idx="1"/>
          </p:nvPr>
        </p:nvSpPr>
        <p:spPr>
          <a:xfrm>
            <a:off x="130630" y="1320932"/>
            <a:ext cx="13145772" cy="5835876"/>
          </a:xfrm>
        </p:spPr>
        <p:txBody>
          <a:bodyPr>
            <a:normAutofit/>
          </a:bodyPr>
          <a:lstStyle/>
          <a:p>
            <a:pPr algn="l"/>
            <a:r>
              <a:rPr lang="nl-BE" dirty="0" smtClean="0"/>
              <a:t>	</a:t>
            </a:r>
          </a:p>
          <a:p>
            <a:pPr marL="342900" indent="-342900" algn="l">
              <a:buFont typeface="Arial" panose="020B0604020202020204" pitchFamily="34" charset="0"/>
              <a:buChar char="•"/>
            </a:pPr>
            <a:r>
              <a:rPr lang="nl-BE" b="1" dirty="0" smtClean="0"/>
              <a:t>Kennismaking met het land tijdens enkele werkbezoeken</a:t>
            </a:r>
          </a:p>
          <a:p>
            <a:pPr marL="342900" indent="-342900" algn="l">
              <a:buFont typeface="Arial" panose="020B0604020202020204" pitchFamily="34" charset="0"/>
              <a:buChar char="•"/>
            </a:pPr>
            <a:r>
              <a:rPr lang="nl-BE" b="1" dirty="0" smtClean="0"/>
              <a:t>Nadien met gezin en vrienden als reisbestemming</a:t>
            </a:r>
          </a:p>
          <a:p>
            <a:pPr marL="342900" indent="-342900" algn="l">
              <a:buFont typeface="Arial" panose="020B0604020202020204" pitchFamily="34" charset="0"/>
              <a:buChar char="•"/>
            </a:pPr>
            <a:r>
              <a:rPr lang="nl-BE" b="1" dirty="0" smtClean="0"/>
              <a:t>Aanbod via Quid Nunc Viator (vier reizen/tochten/pelgrimstochten)</a:t>
            </a:r>
          </a:p>
          <a:p>
            <a:pPr marL="342900" indent="-342900" algn="l">
              <a:buFont typeface="Arial" panose="020B0604020202020204" pitchFamily="34" charset="0"/>
              <a:buChar char="•"/>
            </a:pPr>
            <a:r>
              <a:rPr lang="nl-BE" b="1" dirty="0" smtClean="0"/>
              <a:t>Wegens grote interesse nu verderzetting als niet-pelgrimstocht</a:t>
            </a:r>
          </a:p>
          <a:p>
            <a:pPr marL="342900" indent="-342900" algn="l">
              <a:buFont typeface="Arial" panose="020B0604020202020204" pitchFamily="34" charset="0"/>
              <a:buChar char="•"/>
            </a:pPr>
            <a:r>
              <a:rPr lang="nl-BE" b="1" dirty="0" smtClean="0"/>
              <a:t>Waarom de interesse ?</a:t>
            </a:r>
          </a:p>
          <a:p>
            <a:pPr algn="l"/>
            <a:endParaRPr lang="nl-BE" b="1" dirty="0" smtClean="0"/>
          </a:p>
          <a:p>
            <a:pPr algn="l"/>
            <a:endParaRPr lang="nl-BE" b="1" dirty="0" smtClean="0"/>
          </a:p>
          <a:p>
            <a:pPr algn="l"/>
            <a:r>
              <a:rPr lang="nl-BE" sz="3200" b="1" dirty="0" smtClean="0"/>
              <a:t>landschap  - geschiedenis – religies – politiek –contact met bevolking                       					beleving </a:t>
            </a:r>
          </a:p>
          <a:p>
            <a:pPr algn="l"/>
            <a:endParaRPr lang="nl-BE" dirty="0" smtClean="0"/>
          </a:p>
        </p:txBody>
      </p:sp>
    </p:spTree>
    <p:extLst>
      <p:ext uri="{BB962C8B-B14F-4D97-AF65-F5344CB8AC3E}">
        <p14:creationId xmlns:p14="http://schemas.microsoft.com/office/powerpoint/2010/main" val="4207540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303513" cy="9013372"/>
          </a:xfrm>
          <a:prstGeom prst="rect">
            <a:avLst/>
          </a:prstGeom>
        </p:spPr>
      </p:pic>
      <p:sp>
        <p:nvSpPr>
          <p:cNvPr id="6" name="Titel 1"/>
          <p:cNvSpPr txBox="1">
            <a:spLocks/>
          </p:cNvSpPr>
          <p:nvPr/>
        </p:nvSpPr>
        <p:spPr>
          <a:xfrm>
            <a:off x="306696" y="-1148575"/>
            <a:ext cx="11692016" cy="7828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smtClean="0"/>
              <a:t> </a:t>
            </a:r>
          </a:p>
          <a:p>
            <a:endParaRPr lang="nl-BE" dirty="0" smtClean="0"/>
          </a:p>
          <a:p>
            <a:pPr lvl="1"/>
            <a:r>
              <a:rPr lang="nl-BE" dirty="0" smtClean="0"/>
              <a:t> </a:t>
            </a:r>
            <a:endParaRPr lang="nl-BE" dirty="0"/>
          </a:p>
        </p:txBody>
      </p:sp>
      <p:sp>
        <p:nvSpPr>
          <p:cNvPr id="2" name="Tekstvak 1"/>
          <p:cNvSpPr txBox="1"/>
          <p:nvPr/>
        </p:nvSpPr>
        <p:spPr>
          <a:xfrm>
            <a:off x="1520890" y="1017036"/>
            <a:ext cx="8640147" cy="2308324"/>
          </a:xfrm>
          <a:prstGeom prst="rect">
            <a:avLst/>
          </a:prstGeom>
          <a:noFill/>
        </p:spPr>
        <p:txBody>
          <a:bodyPr wrap="square" rtlCol="0">
            <a:spAutoFit/>
          </a:bodyPr>
          <a:lstStyle/>
          <a:p>
            <a:r>
              <a:rPr lang="nl-BE" sz="3600" dirty="0"/>
              <a:t>PRAKTISCHE PUNTEN </a:t>
            </a:r>
          </a:p>
          <a:p>
            <a:endParaRPr lang="nl-BE" sz="3600" dirty="0"/>
          </a:p>
          <a:p>
            <a:endParaRPr lang="nl-BE" sz="3600" dirty="0" smtClean="0"/>
          </a:p>
          <a:p>
            <a:pPr marL="285750" indent="-285750">
              <a:buFontTx/>
              <a:buChar char="-"/>
            </a:pPr>
            <a:endParaRPr lang="nl-BE" sz="3600" dirty="0"/>
          </a:p>
        </p:txBody>
      </p:sp>
    </p:spTree>
    <p:extLst>
      <p:ext uri="{BB962C8B-B14F-4D97-AF65-F5344CB8AC3E}">
        <p14:creationId xmlns:p14="http://schemas.microsoft.com/office/powerpoint/2010/main" val="2231259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jdelijke aanduiding voor inhoud 2"/>
          <p:cNvSpPr>
            <a:spLocks noGrp="1"/>
          </p:cNvSpPr>
          <p:nvPr>
            <p:ph idx="1"/>
          </p:nvPr>
        </p:nvSpPr>
        <p:spPr>
          <a:xfrm>
            <a:off x="215325" y="888923"/>
            <a:ext cx="10888104" cy="4351338"/>
          </a:xfrm>
        </p:spPr>
        <p:txBody>
          <a:bodyPr/>
          <a:lstStyle/>
          <a:p>
            <a:pPr marL="0" indent="0">
              <a:buNone/>
            </a:pPr>
            <a:endParaRPr lang="nl-BE" dirty="0" smtClean="0"/>
          </a:p>
          <a:p>
            <a:r>
              <a:rPr lang="nl-BE" sz="3200" b="1" dirty="0" smtClean="0"/>
              <a:t>Organisatie </a:t>
            </a:r>
            <a:r>
              <a:rPr lang="nl-BE" sz="3200" b="1" dirty="0" err="1" smtClean="0"/>
              <a:t>ism</a:t>
            </a:r>
            <a:r>
              <a:rPr lang="nl-BE" sz="3200" b="1" dirty="0" smtClean="0"/>
              <a:t>. een lokale partner en FCM voor vlucht</a:t>
            </a:r>
          </a:p>
          <a:p>
            <a:r>
              <a:rPr lang="nl-BE" sz="3200" b="1" dirty="0" smtClean="0"/>
              <a:t>Lokale gids tijdens de woestijntochten</a:t>
            </a:r>
          </a:p>
          <a:p>
            <a:r>
              <a:rPr lang="nl-BE" sz="3200" b="1" dirty="0" smtClean="0"/>
              <a:t>Nederlandstalige begeleiding</a:t>
            </a:r>
          </a:p>
          <a:p>
            <a:r>
              <a:rPr lang="nl-BE" sz="3200" b="1" dirty="0" smtClean="0"/>
              <a:t>Verblijf in </a:t>
            </a:r>
            <a:r>
              <a:rPr lang="nl-BE" sz="3200" b="1" dirty="0" err="1" smtClean="0"/>
              <a:t>Guesthouse</a:t>
            </a:r>
            <a:r>
              <a:rPr lang="nl-BE" sz="3200" b="1" dirty="0"/>
              <a:t> </a:t>
            </a:r>
            <a:r>
              <a:rPr lang="nl-BE" sz="3200" b="1" dirty="0" smtClean="0"/>
              <a:t>(basis comfort maar me aparte badkamer)</a:t>
            </a:r>
          </a:p>
          <a:p>
            <a:r>
              <a:rPr lang="nl-BE" sz="3200" b="1" dirty="0" smtClean="0"/>
              <a:t>Ontbijt en avondmaal (warm) in de logies</a:t>
            </a:r>
          </a:p>
          <a:p>
            <a:r>
              <a:rPr lang="nl-BE" sz="3200" b="1" dirty="0" smtClean="0"/>
              <a:t>‘s middags picknick die we kunnen klaarmaken bij ontbijt</a:t>
            </a:r>
          </a:p>
          <a:p>
            <a:endParaRPr lang="nl-BE" dirty="0"/>
          </a:p>
        </p:txBody>
      </p:sp>
      <p:sp>
        <p:nvSpPr>
          <p:cNvPr id="4" name="Tekstvak 3"/>
          <p:cNvSpPr txBox="1"/>
          <p:nvPr/>
        </p:nvSpPr>
        <p:spPr>
          <a:xfrm>
            <a:off x="308630" y="233265"/>
            <a:ext cx="8640147" cy="2308324"/>
          </a:xfrm>
          <a:prstGeom prst="rect">
            <a:avLst/>
          </a:prstGeom>
          <a:noFill/>
        </p:spPr>
        <p:txBody>
          <a:bodyPr wrap="square" rtlCol="0">
            <a:spAutoFit/>
          </a:bodyPr>
          <a:lstStyle/>
          <a:p>
            <a:r>
              <a:rPr lang="nl-BE" sz="3200" dirty="0"/>
              <a:t>PRAKTISCHE PUNTEN </a:t>
            </a:r>
          </a:p>
          <a:p>
            <a:endParaRPr lang="nl-BE" sz="3600" dirty="0"/>
          </a:p>
          <a:p>
            <a:endParaRPr lang="nl-BE" sz="3600" dirty="0" smtClean="0"/>
          </a:p>
          <a:p>
            <a:pPr marL="285750" indent="-285750">
              <a:buFontTx/>
              <a:buChar char="-"/>
            </a:pPr>
            <a:endParaRPr lang="nl-BE" sz="3600" dirty="0"/>
          </a:p>
        </p:txBody>
      </p:sp>
    </p:spTree>
    <p:extLst>
      <p:ext uri="{BB962C8B-B14F-4D97-AF65-F5344CB8AC3E}">
        <p14:creationId xmlns:p14="http://schemas.microsoft.com/office/powerpoint/2010/main" val="1536689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kstvak 4"/>
          <p:cNvSpPr txBox="1"/>
          <p:nvPr/>
        </p:nvSpPr>
        <p:spPr>
          <a:xfrm>
            <a:off x="403167" y="90935"/>
            <a:ext cx="9927771" cy="5355312"/>
          </a:xfrm>
          <a:prstGeom prst="rect">
            <a:avLst/>
          </a:prstGeom>
          <a:noFill/>
        </p:spPr>
        <p:txBody>
          <a:bodyPr wrap="square" rtlCol="0">
            <a:spAutoFit/>
          </a:bodyPr>
          <a:lstStyle/>
          <a:p>
            <a:r>
              <a:rPr lang="nl-BE" sz="3600" b="1" u="sng" dirty="0" smtClean="0"/>
              <a:t>Wat is inbegrepen in de prijs ?</a:t>
            </a:r>
          </a:p>
          <a:p>
            <a:pPr marL="571500" indent="-571500">
              <a:buFontTx/>
              <a:buChar char="-"/>
            </a:pPr>
            <a:r>
              <a:rPr lang="nl-BE" sz="3600" b="1" dirty="0" smtClean="0"/>
              <a:t>Transport Zaventem tot Zaventem</a:t>
            </a:r>
          </a:p>
          <a:p>
            <a:pPr marL="571500" indent="-571500">
              <a:buFontTx/>
              <a:buChar char="-"/>
            </a:pPr>
            <a:r>
              <a:rPr lang="nl-BE" sz="3600" b="1" dirty="0" smtClean="0"/>
              <a:t>Logies</a:t>
            </a:r>
          </a:p>
          <a:p>
            <a:pPr marL="571500" indent="-571500">
              <a:buFontTx/>
              <a:buChar char="-"/>
            </a:pPr>
            <a:r>
              <a:rPr lang="nl-BE" sz="3600" b="1" dirty="0" smtClean="0"/>
              <a:t>Ontbijt, avondmaal</a:t>
            </a:r>
          </a:p>
          <a:p>
            <a:pPr marL="571500" indent="-571500">
              <a:buFontTx/>
              <a:buChar char="-"/>
            </a:pPr>
            <a:r>
              <a:rPr lang="nl-BE" sz="3600" b="1" dirty="0" smtClean="0"/>
              <a:t>Middagmaal : picknick</a:t>
            </a:r>
          </a:p>
          <a:p>
            <a:pPr marL="571500" indent="-571500">
              <a:buFontTx/>
              <a:buChar char="-"/>
            </a:pPr>
            <a:r>
              <a:rPr lang="nl-BE" sz="3600" b="1" dirty="0" smtClean="0"/>
              <a:t>Water bij de maaltijd </a:t>
            </a:r>
          </a:p>
          <a:p>
            <a:pPr marL="571500" indent="-571500">
              <a:buFontTx/>
              <a:buChar char="-"/>
            </a:pPr>
            <a:r>
              <a:rPr lang="nl-BE" sz="3600" b="1" dirty="0" smtClean="0"/>
              <a:t>Gidsen Alle ingangen</a:t>
            </a:r>
          </a:p>
          <a:p>
            <a:pPr marL="571500" indent="-571500">
              <a:buFontTx/>
              <a:buChar char="-"/>
            </a:pPr>
            <a:r>
              <a:rPr lang="nl-BE" sz="3600" b="1" dirty="0" smtClean="0"/>
              <a:t>Papieren </a:t>
            </a:r>
            <a:r>
              <a:rPr lang="nl-BE" sz="3600" b="1" dirty="0" smtClean="0"/>
              <a:t>reisgids</a:t>
            </a:r>
          </a:p>
          <a:p>
            <a:endParaRPr lang="nl-BE" sz="3600" b="1" dirty="0" smtClean="0"/>
          </a:p>
          <a:p>
            <a:endParaRPr lang="nl-BE" dirty="0"/>
          </a:p>
        </p:txBody>
      </p:sp>
    </p:spTree>
    <p:extLst>
      <p:ext uri="{BB962C8B-B14F-4D97-AF65-F5344CB8AC3E}">
        <p14:creationId xmlns:p14="http://schemas.microsoft.com/office/powerpoint/2010/main" val="3965254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pic>
        <p:nvPicPr>
          <p:cNvPr id="4" name="Afbeelding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kstvak 4"/>
          <p:cNvSpPr txBox="1"/>
          <p:nvPr/>
        </p:nvSpPr>
        <p:spPr>
          <a:xfrm>
            <a:off x="1142999" y="498258"/>
            <a:ext cx="9927771" cy="3139321"/>
          </a:xfrm>
          <a:prstGeom prst="rect">
            <a:avLst/>
          </a:prstGeom>
          <a:noFill/>
        </p:spPr>
        <p:txBody>
          <a:bodyPr wrap="square" rtlCol="0">
            <a:spAutoFit/>
          </a:bodyPr>
          <a:lstStyle/>
          <a:p>
            <a:r>
              <a:rPr lang="nl-BE" sz="3600" u="sng" dirty="0" smtClean="0"/>
              <a:t>Wat is niet inbegrepen in de prijs ?</a:t>
            </a:r>
          </a:p>
          <a:p>
            <a:pPr marL="571500" indent="-571500">
              <a:buFontTx/>
              <a:buChar char="-"/>
            </a:pPr>
            <a:r>
              <a:rPr lang="nl-BE" sz="3600" dirty="0" smtClean="0"/>
              <a:t>Dranken buiten water</a:t>
            </a:r>
          </a:p>
          <a:p>
            <a:pPr marL="571500" indent="-571500">
              <a:buFontTx/>
              <a:buChar char="-"/>
            </a:pPr>
            <a:r>
              <a:rPr lang="nl-BE" sz="3600" dirty="0" smtClean="0"/>
              <a:t>Persoonlijke uitgaven</a:t>
            </a:r>
          </a:p>
          <a:p>
            <a:pPr marL="571500" indent="-571500">
              <a:buFontTx/>
              <a:buChar char="-"/>
            </a:pPr>
            <a:r>
              <a:rPr lang="nl-BE" sz="3600" dirty="0" smtClean="0"/>
              <a:t>Verzekering (wel verplicht een reisverzekering te hebben)</a:t>
            </a:r>
          </a:p>
          <a:p>
            <a:endParaRPr lang="nl-BE" dirty="0"/>
          </a:p>
        </p:txBody>
      </p:sp>
    </p:spTree>
    <p:extLst>
      <p:ext uri="{BB962C8B-B14F-4D97-AF65-F5344CB8AC3E}">
        <p14:creationId xmlns:p14="http://schemas.microsoft.com/office/powerpoint/2010/main" val="2050512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34277" y="-8021"/>
            <a:ext cx="9227975" cy="6920981"/>
          </a:xfrm>
          <a:effectLst>
            <a:outerShdw blurRad="50800" dist="50800" dir="5400000" algn="ctr" rotWithShape="0">
              <a:srgbClr val="000000">
                <a:alpha val="55000"/>
              </a:srgbClr>
            </a:outerShdw>
          </a:effectLst>
        </p:spPr>
      </p:pic>
    </p:spTree>
    <p:extLst>
      <p:ext uri="{BB962C8B-B14F-4D97-AF65-F5344CB8AC3E}">
        <p14:creationId xmlns:p14="http://schemas.microsoft.com/office/powerpoint/2010/main" val="16117720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2418182" y="923503"/>
            <a:ext cx="6780245" cy="5085183"/>
          </a:xfrm>
        </p:spPr>
      </p:pic>
    </p:spTree>
    <p:extLst>
      <p:ext uri="{BB962C8B-B14F-4D97-AF65-F5344CB8AC3E}">
        <p14:creationId xmlns:p14="http://schemas.microsoft.com/office/powerpoint/2010/main" val="10593211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80639" y="431723"/>
            <a:ext cx="10515600" cy="4351338"/>
          </a:xfrm>
        </p:spPr>
        <p:txBody>
          <a:bodyPr>
            <a:normAutofit fontScale="92500" lnSpcReduction="20000"/>
          </a:bodyPr>
          <a:lstStyle/>
          <a:p>
            <a:r>
              <a:rPr lang="nl-BE" b="1" u="sng" dirty="0" smtClean="0"/>
              <a:t>KLIMAAT</a:t>
            </a:r>
          </a:p>
          <a:p>
            <a:pPr marL="0" indent="0">
              <a:buNone/>
            </a:pPr>
            <a:endParaRPr lang="nl-BE" dirty="0" smtClean="0"/>
          </a:p>
          <a:p>
            <a:pPr lvl="1"/>
            <a:r>
              <a:rPr lang="nl-BE" sz="3200" b="1" dirty="0" smtClean="0"/>
              <a:t>Jericho : woestijnklimaat –  205 m. onder zeespiegel</a:t>
            </a:r>
          </a:p>
          <a:p>
            <a:pPr lvl="5"/>
            <a:r>
              <a:rPr lang="nl-BE" sz="3200" b="1" dirty="0"/>
              <a:t>	gem. max. </a:t>
            </a:r>
            <a:r>
              <a:rPr lang="nl-BE" sz="3200" b="1" dirty="0" smtClean="0"/>
              <a:t>november </a:t>
            </a:r>
            <a:r>
              <a:rPr lang="nl-BE" sz="3200" b="1" dirty="0"/>
              <a:t>: 2</a:t>
            </a:r>
            <a:r>
              <a:rPr lang="nl-BE" sz="3200" b="1" dirty="0" smtClean="0"/>
              <a:t>9°</a:t>
            </a:r>
            <a:endParaRPr lang="nl-BE" sz="3200" b="1" dirty="0"/>
          </a:p>
          <a:p>
            <a:pPr lvl="5"/>
            <a:r>
              <a:rPr lang="nl-BE" sz="3200" b="1" dirty="0"/>
              <a:t>	gem. </a:t>
            </a:r>
            <a:r>
              <a:rPr lang="nl-BE" sz="3200" b="1" dirty="0" smtClean="0"/>
              <a:t>12 dagen neerslag </a:t>
            </a:r>
            <a:endParaRPr lang="nl-BE" sz="3200" b="1" dirty="0"/>
          </a:p>
          <a:p>
            <a:pPr marL="2286000" lvl="5" indent="0">
              <a:buNone/>
            </a:pPr>
            <a:endParaRPr lang="nl-BE" sz="3200" b="1" dirty="0"/>
          </a:p>
          <a:p>
            <a:pPr lvl="1"/>
            <a:r>
              <a:rPr lang="nl-BE" sz="3200" b="1" dirty="0"/>
              <a:t> </a:t>
            </a:r>
            <a:r>
              <a:rPr lang="nl-BE" sz="3200" b="1" dirty="0" err="1"/>
              <a:t>Beith</a:t>
            </a:r>
            <a:r>
              <a:rPr lang="nl-BE" sz="3200" b="1" dirty="0"/>
              <a:t> </a:t>
            </a:r>
            <a:r>
              <a:rPr lang="nl-BE" sz="3200" b="1" dirty="0" err="1"/>
              <a:t>Sahour</a:t>
            </a:r>
            <a:r>
              <a:rPr lang="nl-BE" sz="3200" b="1" dirty="0"/>
              <a:t> - 609 m. boven zeespiegel</a:t>
            </a:r>
          </a:p>
          <a:p>
            <a:pPr lvl="5"/>
            <a:r>
              <a:rPr lang="nl-BE" sz="3200" b="1" dirty="0" smtClean="0"/>
              <a:t>  gem</a:t>
            </a:r>
            <a:r>
              <a:rPr lang="nl-BE" sz="3200" b="1" dirty="0"/>
              <a:t>. max. januari/februari :  </a:t>
            </a:r>
            <a:r>
              <a:rPr lang="nl-BE" sz="3200" b="1" dirty="0" smtClean="0"/>
              <a:t>18°</a:t>
            </a:r>
            <a:endParaRPr lang="nl-BE" sz="3200" b="1" dirty="0"/>
          </a:p>
          <a:p>
            <a:pPr lvl="5"/>
            <a:r>
              <a:rPr lang="nl-BE" sz="3200" b="1" dirty="0" smtClean="0"/>
              <a:t>  gem</a:t>
            </a:r>
            <a:r>
              <a:rPr lang="nl-BE" sz="3200" b="1" dirty="0"/>
              <a:t>. </a:t>
            </a:r>
            <a:r>
              <a:rPr lang="nl-BE" sz="3200" b="1" dirty="0" smtClean="0"/>
              <a:t>13 dagen neerslag </a:t>
            </a:r>
          </a:p>
          <a:p>
            <a:pPr lvl="5"/>
            <a:endParaRPr lang="nl-BE" sz="3200" b="1" dirty="0"/>
          </a:p>
          <a:p>
            <a:pPr lvl="1"/>
            <a:r>
              <a:rPr lang="nl-BE" sz="3200" b="1" dirty="0"/>
              <a:t>Jeruzalem - 750 m. boven zeespiegel</a:t>
            </a:r>
          </a:p>
          <a:p>
            <a:pPr lvl="5"/>
            <a:endParaRPr lang="nl-BE" sz="3200" dirty="0" smtClean="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38578355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80639" y="431722"/>
            <a:ext cx="10515600" cy="5857565"/>
          </a:xfrm>
        </p:spPr>
        <p:txBody>
          <a:bodyPr>
            <a:normAutofit lnSpcReduction="10000"/>
          </a:bodyPr>
          <a:lstStyle/>
          <a:p>
            <a:r>
              <a:rPr lang="nl-BE" b="1" u="sng" dirty="0" smtClean="0"/>
              <a:t>WAT MEE TE NEMEN?</a:t>
            </a:r>
          </a:p>
          <a:p>
            <a:pPr marL="0" indent="0">
              <a:buNone/>
            </a:pPr>
            <a:endParaRPr lang="nl-BE" dirty="0" smtClean="0"/>
          </a:p>
          <a:p>
            <a:pPr lvl="1">
              <a:buFontTx/>
              <a:buChar char="-"/>
            </a:pPr>
            <a:r>
              <a:rPr lang="nl-BE" b="1" dirty="0" smtClean="0"/>
              <a:t>Internationaal paspoort geldig 6 maand NA TERUGKOMST IN BELGIE</a:t>
            </a:r>
          </a:p>
          <a:p>
            <a:pPr lvl="1">
              <a:buFontTx/>
              <a:buChar char="-"/>
            </a:pPr>
            <a:r>
              <a:rPr lang="nl-BE" b="1" dirty="0" smtClean="0"/>
              <a:t>Visum krijg je in Tel Aviv</a:t>
            </a:r>
          </a:p>
          <a:p>
            <a:pPr lvl="1">
              <a:buFontTx/>
              <a:buChar char="-"/>
            </a:pPr>
            <a:r>
              <a:rPr lang="nl-BE" b="1" dirty="0" smtClean="0"/>
              <a:t>Registreren via site buitenlandse zaken</a:t>
            </a:r>
          </a:p>
          <a:p>
            <a:pPr lvl="1">
              <a:buFontTx/>
              <a:buChar char="-"/>
            </a:pPr>
            <a:endParaRPr lang="nl-BE" b="1" dirty="0" smtClean="0"/>
          </a:p>
          <a:p>
            <a:pPr lvl="1">
              <a:buFontTx/>
              <a:buChar char="-"/>
            </a:pPr>
            <a:r>
              <a:rPr lang="nl-BE" b="1" dirty="0" smtClean="0"/>
              <a:t>Kledij : in Jerusalem, Bethlehem bezoeken we ook religieuze plaatsen</a:t>
            </a:r>
            <a:endParaRPr lang="nl-BE" b="1" dirty="0"/>
          </a:p>
          <a:p>
            <a:pPr lvl="1">
              <a:buFontTx/>
              <a:buChar char="-"/>
            </a:pPr>
            <a:endParaRPr lang="nl-BE" b="1" dirty="0" smtClean="0"/>
          </a:p>
          <a:p>
            <a:pPr lvl="1">
              <a:buFontTx/>
              <a:buChar char="-"/>
            </a:pPr>
            <a:r>
              <a:rPr lang="nl-BE" b="1" dirty="0" err="1" smtClean="0"/>
              <a:t>Dagrugzak</a:t>
            </a:r>
            <a:r>
              <a:rPr lang="nl-BE" b="1" dirty="0" smtClean="0"/>
              <a:t> </a:t>
            </a:r>
          </a:p>
          <a:p>
            <a:pPr lvl="1">
              <a:buFontTx/>
              <a:buChar char="-"/>
            </a:pPr>
            <a:r>
              <a:rPr lang="nl-BE" b="1" dirty="0" smtClean="0"/>
              <a:t>(Hoge) wandelschoenen</a:t>
            </a:r>
          </a:p>
          <a:p>
            <a:pPr lvl="1">
              <a:buFontTx/>
              <a:buChar char="-"/>
            </a:pPr>
            <a:r>
              <a:rPr lang="nl-BE" b="1" dirty="0" smtClean="0"/>
              <a:t>Optioneel wandelstokken</a:t>
            </a:r>
          </a:p>
          <a:p>
            <a:pPr lvl="1">
              <a:buFontTx/>
              <a:buChar char="-"/>
            </a:pPr>
            <a:r>
              <a:rPr lang="nl-BE" b="1" dirty="0" smtClean="0"/>
              <a:t>Zaklamp ( “</a:t>
            </a:r>
            <a:r>
              <a:rPr lang="nl-BE" b="1" dirty="0" err="1"/>
              <a:t>p</a:t>
            </a:r>
            <a:r>
              <a:rPr lang="nl-BE" b="1" dirty="0" err="1" smtClean="0"/>
              <a:t>etsl</a:t>
            </a:r>
            <a:r>
              <a:rPr lang="nl-BE" b="1" dirty="0" smtClean="0"/>
              <a:t>” )</a:t>
            </a:r>
          </a:p>
          <a:p>
            <a:pPr lvl="1">
              <a:buFontTx/>
              <a:buChar char="-"/>
            </a:pPr>
            <a:r>
              <a:rPr lang="nl-BE" b="1" dirty="0" smtClean="0"/>
              <a:t>Drinkbus en brooddoos</a:t>
            </a:r>
          </a:p>
          <a:p>
            <a:pPr lvl="1">
              <a:buFontTx/>
              <a:buChar char="-"/>
            </a:pPr>
            <a:r>
              <a:rPr lang="nl-BE" b="1" dirty="0" err="1" smtClean="0"/>
              <a:t>Handgel</a:t>
            </a:r>
            <a:endParaRPr lang="nl-BE" b="1" dirty="0" smtClean="0"/>
          </a:p>
          <a:p>
            <a:pPr lvl="1">
              <a:buFontTx/>
              <a:buChar char="-"/>
            </a:pPr>
            <a:r>
              <a:rPr lang="nl-BE" b="1" dirty="0" smtClean="0"/>
              <a:t>Zonnebril en pet</a:t>
            </a:r>
          </a:p>
          <a:p>
            <a:pPr lvl="1">
              <a:buFontTx/>
              <a:buChar char="-"/>
            </a:pPr>
            <a:endParaRPr lang="nl-BE" dirty="0" smtClean="0"/>
          </a:p>
          <a:p>
            <a:pPr lvl="1">
              <a:buFontTx/>
              <a:buChar char="-"/>
            </a:pPr>
            <a:endParaRPr lang="nl-BE" dirty="0"/>
          </a:p>
          <a:p>
            <a:pPr lvl="5"/>
            <a:endParaRPr lang="nl-BE" sz="3200" dirty="0" smtClean="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34960597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80639" y="431722"/>
            <a:ext cx="10515600" cy="5857565"/>
          </a:xfrm>
        </p:spPr>
        <p:txBody>
          <a:bodyPr>
            <a:normAutofit fontScale="77500" lnSpcReduction="20000"/>
          </a:bodyPr>
          <a:lstStyle/>
          <a:p>
            <a:r>
              <a:rPr lang="nl-BE" b="1" u="sng" dirty="0" smtClean="0"/>
              <a:t>WAT MEE TE NEMEN?</a:t>
            </a:r>
          </a:p>
          <a:p>
            <a:pPr marL="0" indent="0">
              <a:buNone/>
            </a:pPr>
            <a:endParaRPr lang="nl-BE" b="1" dirty="0" smtClean="0"/>
          </a:p>
          <a:p>
            <a:pPr marL="457200" lvl="1" indent="0">
              <a:buNone/>
            </a:pPr>
            <a:r>
              <a:rPr lang="nl-BE" sz="3200" b="1" dirty="0" smtClean="0"/>
              <a:t>Paspoort …. </a:t>
            </a:r>
          </a:p>
          <a:p>
            <a:pPr marL="0" lvl="0" indent="0">
              <a:lnSpc>
                <a:spcPct val="100000"/>
              </a:lnSpc>
              <a:spcBef>
                <a:spcPts val="0"/>
              </a:spcBef>
              <a:buNone/>
            </a:pPr>
            <a:r>
              <a:rPr lang="nl-BE" sz="3200" b="1" dirty="0" smtClean="0">
                <a:solidFill>
                  <a:srgbClr val="666666"/>
                </a:solidFill>
                <a:latin typeface="arial" panose="020B0604020202020204" pitchFamily="34" charset="0"/>
              </a:rPr>
              <a:t>	</a:t>
            </a:r>
          </a:p>
          <a:p>
            <a:pPr marL="457200" lvl="1" indent="0">
              <a:lnSpc>
                <a:spcPct val="100000"/>
              </a:lnSpc>
              <a:spcBef>
                <a:spcPts val="0"/>
              </a:spcBef>
              <a:buNone/>
            </a:pPr>
            <a:r>
              <a:rPr lang="nl-BE" sz="3200" b="1" dirty="0" smtClean="0">
                <a:latin typeface="arial" panose="020B0604020202020204" pitchFamily="34" charset="0"/>
              </a:rPr>
              <a:t>Bewijzen </a:t>
            </a:r>
            <a:r>
              <a:rPr lang="nl-BE" sz="3200" b="1" dirty="0">
                <a:latin typeface="arial" panose="020B0604020202020204" pitchFamily="34" charset="0"/>
              </a:rPr>
              <a:t>van vroegere verblijven in landen die geen diplomatieke relaties onderhouden met Israël (visa of stempels in paspoort) vormen doorgaans geen belemmering om Israël binnen te komen. </a:t>
            </a:r>
            <a:endParaRPr lang="nl-BE" sz="3200" b="1" dirty="0" smtClean="0">
              <a:latin typeface="arial" panose="020B0604020202020204" pitchFamily="34" charset="0"/>
            </a:endParaRPr>
          </a:p>
          <a:p>
            <a:pPr marL="457200" lvl="1" indent="0">
              <a:lnSpc>
                <a:spcPct val="100000"/>
              </a:lnSpc>
              <a:spcBef>
                <a:spcPts val="0"/>
              </a:spcBef>
              <a:buNone/>
            </a:pPr>
            <a:r>
              <a:rPr lang="nl-BE" sz="3200" b="1" dirty="0" smtClean="0">
                <a:latin typeface="arial" panose="020B0604020202020204" pitchFamily="34" charset="0"/>
              </a:rPr>
              <a:t>Eventueel </a:t>
            </a:r>
            <a:r>
              <a:rPr lang="nl-BE" sz="3200" b="1" dirty="0">
                <a:latin typeface="arial" panose="020B0604020202020204" pitchFamily="34" charset="0"/>
              </a:rPr>
              <a:t>kunnen de Israëlische autoriteiten reizigers vragen stellen over de aard van deze vroegere reizen. </a:t>
            </a:r>
            <a:endParaRPr lang="nl-BE" sz="3200" b="1" dirty="0" smtClean="0">
              <a:latin typeface="arial" panose="020B0604020202020204" pitchFamily="34" charset="0"/>
            </a:endParaRPr>
          </a:p>
          <a:p>
            <a:pPr marL="457200" lvl="1" indent="0">
              <a:lnSpc>
                <a:spcPct val="100000"/>
              </a:lnSpc>
              <a:spcBef>
                <a:spcPts val="0"/>
              </a:spcBef>
              <a:buNone/>
            </a:pPr>
            <a:r>
              <a:rPr lang="nl-BE" sz="3200" b="1" dirty="0" smtClean="0">
                <a:latin typeface="arial" panose="020B0604020202020204" pitchFamily="34" charset="0"/>
              </a:rPr>
              <a:t>Reizigers </a:t>
            </a:r>
            <a:r>
              <a:rPr lang="nl-BE" sz="3200" b="1" dirty="0">
                <a:latin typeface="arial" panose="020B0604020202020204" pitchFamily="34" charset="0"/>
              </a:rPr>
              <a:t>dienen er zich wel van bewust te zijn dat omgekeerd het bewijs van een reis naar Israël een reden kan zijn voor de autoriteiten van landen die geen diplomatieke relaties met Israël onderhouden om de toegang tot hun grondgebied te ontzeggen. </a:t>
            </a:r>
            <a:endParaRPr lang="nl-BE" sz="3200" b="1" dirty="0" smtClean="0">
              <a:latin typeface="arial" panose="020B0604020202020204" pitchFamily="34" charset="0"/>
            </a:endParaRPr>
          </a:p>
          <a:p>
            <a:pPr marL="457200" lvl="1" indent="0">
              <a:lnSpc>
                <a:spcPct val="100000"/>
              </a:lnSpc>
              <a:spcBef>
                <a:spcPts val="0"/>
              </a:spcBef>
              <a:buNone/>
            </a:pPr>
            <a:r>
              <a:rPr lang="nl-BE" sz="3200" b="1" dirty="0" smtClean="0">
                <a:latin typeface="arial" panose="020B0604020202020204" pitchFamily="34" charset="0"/>
              </a:rPr>
              <a:t>Om </a:t>
            </a:r>
            <a:r>
              <a:rPr lang="nl-BE" sz="3200" b="1" dirty="0">
                <a:latin typeface="arial" panose="020B0604020202020204" pitchFamily="34" charset="0"/>
              </a:rPr>
              <a:t>dit probleem tijdens toekomstige reizen te vermijden, geven de Israëlische autoriteiten aparte blaadjes af die toelaten het land binnen te komen.</a:t>
            </a:r>
            <a:endParaRPr lang="nl-BE" sz="3200" b="1" dirty="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355922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80639" y="431722"/>
            <a:ext cx="10515600" cy="5857565"/>
          </a:xfrm>
        </p:spPr>
        <p:txBody>
          <a:bodyPr>
            <a:normAutofit fontScale="92500" lnSpcReduction="20000"/>
          </a:bodyPr>
          <a:lstStyle/>
          <a:p>
            <a:r>
              <a:rPr lang="nl-BE" b="1" u="sng" dirty="0" smtClean="0"/>
              <a:t>NUTTIG OM WETEN</a:t>
            </a:r>
          </a:p>
          <a:p>
            <a:pPr marL="0" indent="0">
              <a:buNone/>
            </a:pPr>
            <a:endParaRPr lang="nl-BE" dirty="0" smtClean="0"/>
          </a:p>
          <a:p>
            <a:pPr lvl="1">
              <a:buFontTx/>
              <a:buChar char="-"/>
            </a:pPr>
            <a:r>
              <a:rPr lang="nl-BE" sz="3200" b="1" dirty="0" smtClean="0"/>
              <a:t>GSM bereik is prima maar is optie ‘World’ ( duurder !)</a:t>
            </a:r>
          </a:p>
          <a:p>
            <a:pPr lvl="1">
              <a:buFontTx/>
              <a:buChar char="-"/>
            </a:pPr>
            <a:r>
              <a:rPr lang="nl-BE" sz="3200" b="1" dirty="0" smtClean="0"/>
              <a:t>WIFI in </a:t>
            </a:r>
            <a:r>
              <a:rPr lang="nl-BE" sz="3200" b="1" dirty="0" err="1" smtClean="0"/>
              <a:t>guesthouse</a:t>
            </a:r>
            <a:r>
              <a:rPr lang="nl-BE" sz="3200" b="1" dirty="0" smtClean="0"/>
              <a:t> (soms)</a:t>
            </a:r>
            <a:endParaRPr lang="nl-BE" sz="3200" b="1" dirty="0"/>
          </a:p>
          <a:p>
            <a:pPr lvl="1">
              <a:buFontTx/>
              <a:buChar char="-"/>
            </a:pPr>
            <a:r>
              <a:rPr lang="nl-BE" sz="3200" b="1" dirty="0" smtClean="0"/>
              <a:t>Geld </a:t>
            </a:r>
          </a:p>
          <a:p>
            <a:pPr lvl="2">
              <a:buFontTx/>
              <a:buChar char="-"/>
            </a:pPr>
            <a:r>
              <a:rPr lang="nl-BE" sz="3200" b="1" dirty="0" smtClean="0"/>
              <a:t>Je kan quasi overal in Euro betalen</a:t>
            </a:r>
          </a:p>
          <a:p>
            <a:pPr lvl="2">
              <a:buFontTx/>
              <a:buChar char="-"/>
            </a:pPr>
            <a:r>
              <a:rPr lang="nl-BE" sz="3200" b="1" dirty="0" err="1" smtClean="0"/>
              <a:t>ATM’s</a:t>
            </a:r>
            <a:r>
              <a:rPr lang="nl-BE" sz="3200" b="1" dirty="0" smtClean="0"/>
              <a:t> in Bethlehem, Jerusalem, …</a:t>
            </a:r>
          </a:p>
          <a:p>
            <a:pPr lvl="2">
              <a:buFontTx/>
              <a:buChar char="-"/>
            </a:pPr>
            <a:r>
              <a:rPr lang="nl-BE" sz="3200" b="1" dirty="0" smtClean="0"/>
              <a:t>Grotere aankopen kunnen met kaart (Maestro, Visa, Eurocard,…)</a:t>
            </a:r>
          </a:p>
          <a:p>
            <a:pPr lvl="2">
              <a:buFontTx/>
              <a:buChar char="-"/>
            </a:pPr>
            <a:endParaRPr lang="nl-BE" sz="3200" b="1" dirty="0"/>
          </a:p>
          <a:p>
            <a:pPr lvl="2">
              <a:buFontTx/>
              <a:buChar char="-"/>
            </a:pPr>
            <a:r>
              <a:rPr lang="nl-BE" sz="3200" b="1" dirty="0" smtClean="0"/>
              <a:t>Hoeveel kost iets ?</a:t>
            </a:r>
          </a:p>
          <a:p>
            <a:pPr lvl="3">
              <a:buFontTx/>
              <a:buChar char="-"/>
            </a:pPr>
            <a:r>
              <a:rPr lang="nl-BE" sz="3200" b="1" dirty="0" smtClean="0"/>
              <a:t>Taxi </a:t>
            </a:r>
            <a:r>
              <a:rPr lang="nl-BE" sz="3200" b="1" dirty="0" err="1" smtClean="0"/>
              <a:t>Beith</a:t>
            </a:r>
            <a:r>
              <a:rPr lang="nl-BE" sz="3200" b="1" dirty="0" smtClean="0"/>
              <a:t> </a:t>
            </a:r>
            <a:r>
              <a:rPr lang="nl-BE" sz="3200" b="1" dirty="0" err="1" smtClean="0"/>
              <a:t>Sahour</a:t>
            </a:r>
            <a:r>
              <a:rPr lang="nl-BE" sz="3200" b="1" dirty="0" smtClean="0"/>
              <a:t> – Bethlehem :  25 NIS (6€)</a:t>
            </a:r>
          </a:p>
          <a:p>
            <a:pPr lvl="3">
              <a:buFontTx/>
              <a:buChar char="-"/>
            </a:pPr>
            <a:r>
              <a:rPr lang="nl-BE" sz="3200" b="1" dirty="0" smtClean="0"/>
              <a:t>Fruitsap onderweg : 15 Nis (3€)</a:t>
            </a:r>
          </a:p>
          <a:p>
            <a:pPr lvl="3">
              <a:buFontTx/>
              <a:buChar char="-"/>
            </a:pPr>
            <a:r>
              <a:rPr lang="nl-BE" sz="3200" b="1" dirty="0" smtClean="0"/>
              <a:t>Koffie Jerusalem : 15 NIS </a:t>
            </a:r>
          </a:p>
          <a:p>
            <a:pPr lvl="3">
              <a:buFontTx/>
              <a:buChar char="-"/>
            </a:pPr>
            <a:endParaRPr lang="nl-BE" dirty="0" smtClean="0"/>
          </a:p>
          <a:p>
            <a:pPr lvl="1">
              <a:buFontTx/>
              <a:buChar char="-"/>
            </a:pPr>
            <a:endParaRPr lang="nl-BE" dirty="0" smtClean="0"/>
          </a:p>
          <a:p>
            <a:pPr lvl="1">
              <a:buFontTx/>
              <a:buChar char="-"/>
            </a:pPr>
            <a:endParaRPr lang="nl-BE" dirty="0"/>
          </a:p>
          <a:p>
            <a:pPr lvl="5"/>
            <a:endParaRPr lang="nl-BE" sz="3200" dirty="0" smtClean="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21254151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514" y="0"/>
            <a:ext cx="12303513" cy="9013372"/>
          </a:xfrm>
          <a:prstGeom prst="rect">
            <a:avLst/>
          </a:prstGeom>
        </p:spPr>
      </p:pic>
      <p:sp>
        <p:nvSpPr>
          <p:cNvPr id="2" name="Titel 1"/>
          <p:cNvSpPr>
            <a:spLocks noGrp="1"/>
          </p:cNvSpPr>
          <p:nvPr>
            <p:ph type="ctrTitle"/>
          </p:nvPr>
        </p:nvSpPr>
        <p:spPr>
          <a:xfrm>
            <a:off x="1209945" y="-565877"/>
            <a:ext cx="9144000" cy="2387600"/>
          </a:xfrm>
        </p:spPr>
        <p:txBody>
          <a:bodyPr/>
          <a:lstStyle/>
          <a:p>
            <a:r>
              <a:rPr lang="nl-BE" dirty="0" err="1" smtClean="0"/>
              <a:t>Holy</a:t>
            </a:r>
            <a:r>
              <a:rPr lang="nl-BE" dirty="0" smtClean="0"/>
              <a:t> Land 2022</a:t>
            </a:r>
            <a:br>
              <a:rPr lang="nl-BE" dirty="0" smtClean="0"/>
            </a:br>
            <a:endParaRPr lang="nl-BE" dirty="0"/>
          </a:p>
        </p:txBody>
      </p:sp>
      <p:sp>
        <p:nvSpPr>
          <p:cNvPr id="3" name="Ondertitel 2"/>
          <p:cNvSpPr>
            <a:spLocks noGrp="1"/>
          </p:cNvSpPr>
          <p:nvPr>
            <p:ph type="subTitle" idx="1"/>
          </p:nvPr>
        </p:nvSpPr>
        <p:spPr>
          <a:xfrm>
            <a:off x="345234" y="1045029"/>
            <a:ext cx="11846766" cy="5925168"/>
          </a:xfrm>
        </p:spPr>
        <p:txBody>
          <a:bodyPr>
            <a:normAutofit fontScale="25000" lnSpcReduction="20000"/>
          </a:bodyPr>
          <a:lstStyle/>
          <a:p>
            <a:pPr algn="l"/>
            <a:r>
              <a:rPr lang="nl-BE" dirty="0" smtClean="0"/>
              <a:t>	</a:t>
            </a:r>
          </a:p>
          <a:p>
            <a:pPr marL="342900" indent="-342900" algn="l">
              <a:buFont typeface="Arial" panose="020B0604020202020204" pitchFamily="34" charset="0"/>
              <a:buChar char="•"/>
            </a:pPr>
            <a:r>
              <a:rPr lang="nl-BE" sz="9600" b="1" dirty="0" smtClean="0"/>
              <a:t>Landschappen</a:t>
            </a:r>
          </a:p>
          <a:p>
            <a:pPr marL="800100" lvl="1" indent="-342900" algn="l">
              <a:buFont typeface="Arial" panose="020B0604020202020204" pitchFamily="34" charset="0"/>
              <a:buChar char="•"/>
            </a:pPr>
            <a:r>
              <a:rPr lang="nl-BE" sz="9600" b="1" dirty="0" smtClean="0"/>
              <a:t>Woestijn van Judea</a:t>
            </a:r>
          </a:p>
          <a:p>
            <a:pPr marL="800100" lvl="1" indent="-342900" algn="l">
              <a:buFont typeface="Arial" panose="020B0604020202020204" pitchFamily="34" charset="0"/>
              <a:buChar char="•"/>
            </a:pPr>
            <a:r>
              <a:rPr lang="nl-BE" sz="9600" b="1" dirty="0" smtClean="0"/>
              <a:t>Slenk van de Dode Zee en de Jordaanvallei</a:t>
            </a:r>
          </a:p>
          <a:p>
            <a:pPr marL="800100" lvl="1" indent="-342900" algn="l">
              <a:buFont typeface="Arial" panose="020B0604020202020204" pitchFamily="34" charset="0"/>
              <a:buChar char="•"/>
            </a:pPr>
            <a:r>
              <a:rPr lang="nl-BE" sz="9600" b="1" dirty="0" smtClean="0"/>
              <a:t>…</a:t>
            </a:r>
          </a:p>
          <a:p>
            <a:pPr marL="342900" indent="-342900" algn="l">
              <a:buFont typeface="Arial" panose="020B0604020202020204" pitchFamily="34" charset="0"/>
              <a:buChar char="•"/>
            </a:pPr>
            <a:r>
              <a:rPr lang="nl-BE" sz="9600" b="1" dirty="0" smtClean="0"/>
              <a:t>Steden </a:t>
            </a:r>
          </a:p>
          <a:p>
            <a:pPr marL="800100" lvl="1" indent="-342900" algn="l">
              <a:buFont typeface="Arial" panose="020B0604020202020204" pitchFamily="34" charset="0"/>
              <a:buChar char="•"/>
            </a:pPr>
            <a:r>
              <a:rPr lang="nl-BE" sz="9600" b="1" dirty="0" smtClean="0"/>
              <a:t>Jeruzalem </a:t>
            </a:r>
          </a:p>
          <a:p>
            <a:pPr marL="800100" lvl="1" indent="-342900" algn="l">
              <a:buFont typeface="Arial" panose="020B0604020202020204" pitchFamily="34" charset="0"/>
              <a:buChar char="•"/>
            </a:pPr>
            <a:r>
              <a:rPr lang="nl-BE" sz="9600" b="1" dirty="0" smtClean="0"/>
              <a:t>Bethlehem</a:t>
            </a:r>
          </a:p>
          <a:p>
            <a:pPr marL="800100" lvl="1" indent="-342900" algn="l">
              <a:buFont typeface="Arial" panose="020B0604020202020204" pitchFamily="34" charset="0"/>
              <a:buChar char="•"/>
            </a:pPr>
            <a:r>
              <a:rPr lang="nl-BE" sz="9600" b="1" dirty="0" smtClean="0"/>
              <a:t>Hebron (?)</a:t>
            </a:r>
          </a:p>
          <a:p>
            <a:pPr marL="800100" lvl="1" indent="-342900" algn="l">
              <a:buFont typeface="Arial" panose="020B0604020202020204" pitchFamily="34" charset="0"/>
              <a:buChar char="•"/>
            </a:pPr>
            <a:r>
              <a:rPr lang="nl-BE" sz="9600" b="1" dirty="0" smtClean="0"/>
              <a:t>Jericho </a:t>
            </a:r>
          </a:p>
          <a:p>
            <a:pPr marL="800100" lvl="1" indent="-342900" algn="l">
              <a:buFont typeface="Arial" panose="020B0604020202020204" pitchFamily="34" charset="0"/>
              <a:buChar char="•"/>
            </a:pPr>
            <a:r>
              <a:rPr lang="nl-BE" sz="9600" b="1" dirty="0" err="1" smtClean="0"/>
              <a:t>Rammalah</a:t>
            </a:r>
            <a:r>
              <a:rPr lang="nl-BE" sz="9600" b="1" dirty="0" smtClean="0"/>
              <a:t> (?)</a:t>
            </a:r>
          </a:p>
          <a:p>
            <a:pPr marL="800100" lvl="1" indent="-342900" algn="l">
              <a:buFont typeface="Arial" panose="020B0604020202020204" pitchFamily="34" charset="0"/>
              <a:buChar char="•"/>
            </a:pPr>
            <a:r>
              <a:rPr lang="nl-BE" sz="9600" b="1" dirty="0" smtClean="0"/>
              <a:t>…</a:t>
            </a:r>
          </a:p>
          <a:p>
            <a:pPr marL="342900" indent="-342900" algn="l">
              <a:buFont typeface="Arial" panose="020B0604020202020204" pitchFamily="34" charset="0"/>
              <a:buChar char="•"/>
            </a:pPr>
            <a:r>
              <a:rPr lang="nl-BE" sz="9600" b="1" dirty="0" smtClean="0"/>
              <a:t>Tochten in de woestijn van Judea ( wandelingen van </a:t>
            </a:r>
            <a:r>
              <a:rPr lang="nl-BE" sz="9600" b="1" dirty="0" err="1" smtClean="0"/>
              <a:t>Masar</a:t>
            </a:r>
            <a:r>
              <a:rPr lang="nl-BE" sz="9600" b="1" dirty="0" smtClean="0"/>
              <a:t> Ibrahim )</a:t>
            </a:r>
          </a:p>
          <a:p>
            <a:pPr marL="342900" indent="-342900" algn="l">
              <a:buFont typeface="Arial" panose="020B0604020202020204" pitchFamily="34" charset="0"/>
              <a:buChar char="•"/>
            </a:pPr>
            <a:r>
              <a:rPr lang="nl-BE" sz="9600" b="1" dirty="0" smtClean="0"/>
              <a:t>Geschiedenis en politiek</a:t>
            </a:r>
          </a:p>
          <a:p>
            <a:pPr marL="800100" lvl="1" indent="-342900" algn="l">
              <a:buFont typeface="Arial" panose="020B0604020202020204" pitchFamily="34" charset="0"/>
              <a:buChar char="•"/>
            </a:pPr>
            <a:r>
              <a:rPr lang="nl-BE" sz="9600" b="1" dirty="0" err="1" smtClean="0"/>
              <a:t>Yad</a:t>
            </a:r>
            <a:r>
              <a:rPr lang="nl-BE" sz="9600" b="1" dirty="0" smtClean="0"/>
              <a:t> </a:t>
            </a:r>
            <a:r>
              <a:rPr lang="nl-BE" sz="9600" b="1" dirty="0" err="1" smtClean="0"/>
              <a:t>Vashem</a:t>
            </a:r>
            <a:endParaRPr lang="nl-BE" sz="9600" b="1" dirty="0" smtClean="0"/>
          </a:p>
          <a:p>
            <a:pPr marL="800100" lvl="1" indent="-342900" algn="l">
              <a:buFont typeface="Arial" panose="020B0604020202020204" pitchFamily="34" charset="0"/>
              <a:buChar char="•"/>
            </a:pPr>
            <a:r>
              <a:rPr lang="nl-BE" sz="9600" b="1" dirty="0" err="1" smtClean="0"/>
              <a:t>Banksy</a:t>
            </a:r>
            <a:r>
              <a:rPr lang="nl-BE" sz="9600" b="1" dirty="0" smtClean="0"/>
              <a:t> museum</a:t>
            </a:r>
          </a:p>
          <a:p>
            <a:pPr marL="800100" lvl="1" indent="-342900" algn="l">
              <a:buFont typeface="Arial" panose="020B0604020202020204" pitchFamily="34" charset="0"/>
              <a:buChar char="•"/>
            </a:pPr>
            <a:r>
              <a:rPr lang="nl-BE" sz="9600" b="1" dirty="0" smtClean="0"/>
              <a:t>…</a:t>
            </a:r>
          </a:p>
          <a:p>
            <a:pPr marL="342900" indent="-342900" algn="l">
              <a:buFont typeface="Arial" panose="020B0604020202020204" pitchFamily="34" charset="0"/>
              <a:buChar char="•"/>
            </a:pPr>
            <a:r>
              <a:rPr lang="nl-BE" sz="9600" b="1" dirty="0" smtClean="0"/>
              <a:t>Religie</a:t>
            </a:r>
          </a:p>
          <a:p>
            <a:pPr marL="800100" lvl="1" indent="-342900" algn="l">
              <a:buFont typeface="Arial" panose="020B0604020202020204" pitchFamily="34" charset="0"/>
              <a:buChar char="•"/>
            </a:pPr>
            <a:r>
              <a:rPr lang="nl-BE" sz="9600" b="1" dirty="0" smtClean="0"/>
              <a:t>…</a:t>
            </a:r>
          </a:p>
          <a:p>
            <a:pPr marL="342900" indent="-342900" algn="l">
              <a:buFont typeface="Arial" panose="020B0604020202020204" pitchFamily="34" charset="0"/>
              <a:buChar char="•"/>
            </a:pPr>
            <a:endParaRPr lang="nl-BE" sz="9600" b="1" dirty="0" smtClean="0"/>
          </a:p>
          <a:p>
            <a:pPr marL="342900" indent="-342900" algn="l">
              <a:buFont typeface="Arial" panose="020B0604020202020204" pitchFamily="34" charset="0"/>
              <a:buChar char="•"/>
            </a:pPr>
            <a:r>
              <a:rPr lang="nl-BE" sz="9600" b="1" dirty="0" smtClean="0"/>
              <a:t>Periode: herfstvakantie 20223 (vanaf zaterdag 28/10 tem 05/11)</a:t>
            </a:r>
          </a:p>
          <a:p>
            <a:pPr algn="l"/>
            <a:endParaRPr lang="nl-BE" dirty="0" smtClean="0"/>
          </a:p>
        </p:txBody>
      </p:sp>
    </p:spTree>
    <p:extLst>
      <p:ext uri="{BB962C8B-B14F-4D97-AF65-F5344CB8AC3E}">
        <p14:creationId xmlns:p14="http://schemas.microsoft.com/office/powerpoint/2010/main" val="3868371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80639" y="431722"/>
            <a:ext cx="10515600" cy="5857565"/>
          </a:xfrm>
        </p:spPr>
        <p:txBody>
          <a:bodyPr>
            <a:normAutofit/>
          </a:bodyPr>
          <a:lstStyle/>
          <a:p>
            <a:r>
              <a:rPr lang="nl-BE" b="1" u="sng" dirty="0" smtClean="0"/>
              <a:t>GEZONDHEID</a:t>
            </a:r>
          </a:p>
          <a:p>
            <a:pPr marL="0" indent="0">
              <a:buNone/>
            </a:pPr>
            <a:endParaRPr lang="nl-BE" dirty="0" smtClean="0"/>
          </a:p>
          <a:p>
            <a:pPr lvl="1">
              <a:buFontTx/>
              <a:buChar char="-"/>
            </a:pPr>
            <a:r>
              <a:rPr lang="nl-BE" sz="3200" b="1" dirty="0" smtClean="0"/>
              <a:t>Zorg voor eigen medicatie</a:t>
            </a:r>
          </a:p>
          <a:p>
            <a:pPr lvl="1">
              <a:buFontTx/>
              <a:buChar char="-"/>
            </a:pPr>
            <a:r>
              <a:rPr lang="nl-BE" sz="3200" b="1" dirty="0" smtClean="0"/>
              <a:t>Zorg voor ‘klassiekers’ : darm, maag, … </a:t>
            </a:r>
          </a:p>
          <a:p>
            <a:pPr lvl="1">
              <a:buFontTx/>
              <a:buChar char="-"/>
            </a:pPr>
            <a:r>
              <a:rPr lang="nl-BE" sz="3200" b="1" dirty="0" smtClean="0"/>
              <a:t>Inentingen zijn niet vereist</a:t>
            </a:r>
          </a:p>
          <a:p>
            <a:pPr lvl="1">
              <a:buFontTx/>
              <a:buChar char="-"/>
            </a:pPr>
            <a:r>
              <a:rPr lang="nl-BE" sz="3200" b="1" dirty="0" smtClean="0"/>
              <a:t>Medische fiche</a:t>
            </a:r>
          </a:p>
          <a:p>
            <a:pPr lvl="3">
              <a:buFontTx/>
              <a:buChar char="-"/>
            </a:pPr>
            <a:endParaRPr lang="nl-BE" dirty="0" smtClean="0"/>
          </a:p>
          <a:p>
            <a:pPr lvl="1">
              <a:buFontTx/>
              <a:buChar char="-"/>
            </a:pPr>
            <a:endParaRPr lang="nl-BE" dirty="0" smtClean="0"/>
          </a:p>
          <a:p>
            <a:pPr lvl="1">
              <a:buFontTx/>
              <a:buChar char="-"/>
            </a:pPr>
            <a:endParaRPr lang="nl-BE" dirty="0"/>
          </a:p>
          <a:p>
            <a:pPr lvl="5"/>
            <a:endParaRPr lang="nl-BE" sz="3200" dirty="0" smtClean="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26542738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Tijdelijke aanduiding voor inhoud 2"/>
          <p:cNvSpPr>
            <a:spLocks noGrp="1"/>
          </p:cNvSpPr>
          <p:nvPr>
            <p:ph idx="1"/>
          </p:nvPr>
        </p:nvSpPr>
        <p:spPr>
          <a:xfrm>
            <a:off x="232513" y="175048"/>
            <a:ext cx="10515600" cy="5857565"/>
          </a:xfrm>
        </p:spPr>
        <p:txBody>
          <a:bodyPr>
            <a:normAutofit/>
          </a:bodyPr>
          <a:lstStyle/>
          <a:p>
            <a:r>
              <a:rPr lang="nl-BE" b="1" u="sng" smtClean="0"/>
              <a:t>Vluchten</a:t>
            </a:r>
          </a:p>
          <a:p>
            <a:pPr marL="0" indent="0">
              <a:buNone/>
            </a:pPr>
            <a:endParaRPr lang="nl-BE" b="1" u="sng" dirty="0" smtClean="0"/>
          </a:p>
          <a:p>
            <a:pPr lvl="1">
              <a:buFontTx/>
              <a:buChar char="-"/>
            </a:pPr>
            <a:r>
              <a:rPr lang="nl-BE" sz="3200" b="1" smtClean="0"/>
              <a:t>28/10    Brussel – Istanbul   12:45 – 17:00</a:t>
            </a:r>
          </a:p>
          <a:p>
            <a:pPr marL="457200" lvl="1" indent="0">
              <a:buNone/>
            </a:pPr>
            <a:r>
              <a:rPr lang="nl-BE" sz="3200" b="1"/>
              <a:t>	</a:t>
            </a:r>
            <a:r>
              <a:rPr lang="nl-BE" sz="3200" b="1" smtClean="0"/>
              <a:t>	   Istanbul – Tel Aviv  19:10 – 21:10</a:t>
            </a:r>
          </a:p>
          <a:p>
            <a:pPr lvl="1">
              <a:buFontTx/>
              <a:buChar char="-"/>
            </a:pPr>
            <a:r>
              <a:rPr lang="nl-BE" sz="3200" b="1" smtClean="0"/>
              <a:t>05/11	   Tel Aviv – Istanbul  06:10 – 09:20</a:t>
            </a:r>
          </a:p>
          <a:p>
            <a:pPr marL="457200" lvl="1" indent="0">
              <a:buNone/>
            </a:pPr>
            <a:r>
              <a:rPr lang="nl-BE" sz="3200" b="1"/>
              <a:t>	</a:t>
            </a:r>
            <a:r>
              <a:rPr lang="nl-BE" sz="3200" b="1" smtClean="0"/>
              <a:t>	   Istanbul – Brussel   11:00 – 12:30 </a:t>
            </a:r>
          </a:p>
          <a:p>
            <a:pPr lvl="3">
              <a:buFontTx/>
              <a:buChar char="-"/>
            </a:pPr>
            <a:endParaRPr lang="nl-BE" dirty="0" smtClean="0"/>
          </a:p>
          <a:p>
            <a:pPr lvl="1">
              <a:buFontTx/>
              <a:buChar char="-"/>
            </a:pPr>
            <a:endParaRPr lang="nl-BE" dirty="0" smtClean="0"/>
          </a:p>
          <a:p>
            <a:pPr lvl="1">
              <a:buFontTx/>
              <a:buChar char="-"/>
            </a:pPr>
            <a:endParaRPr lang="nl-BE" dirty="0"/>
          </a:p>
          <a:p>
            <a:pPr lvl="5"/>
            <a:endParaRPr lang="nl-BE" sz="3200" dirty="0" smtClean="0"/>
          </a:p>
          <a:p>
            <a:pPr marL="2286000" lvl="5" indent="0">
              <a:buNone/>
            </a:pPr>
            <a:endParaRPr lang="nl-BE" sz="3200" dirty="0"/>
          </a:p>
          <a:p>
            <a:pPr lvl="5"/>
            <a:endParaRPr lang="nl-BE" sz="2400" dirty="0"/>
          </a:p>
          <a:p>
            <a:endParaRPr lang="nl-BE" dirty="0"/>
          </a:p>
        </p:txBody>
      </p:sp>
    </p:spTree>
    <p:extLst>
      <p:ext uri="{BB962C8B-B14F-4D97-AF65-F5344CB8AC3E}">
        <p14:creationId xmlns:p14="http://schemas.microsoft.com/office/powerpoint/2010/main" val="292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8" name="Titel 1"/>
          <p:cNvSpPr txBox="1">
            <a:spLocks/>
          </p:cNvSpPr>
          <p:nvPr/>
        </p:nvSpPr>
        <p:spPr>
          <a:xfrm>
            <a:off x="830804" y="158953"/>
            <a:ext cx="9144000" cy="23876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smtClean="0"/>
              <a:t>VEILIGHEIDSSITUATIE</a:t>
            </a:r>
          </a:p>
          <a:p>
            <a:endParaRPr lang="nl-BE" dirty="0"/>
          </a:p>
          <a:p>
            <a:r>
              <a:rPr lang="nl-BE" dirty="0" smtClean="0"/>
              <a:t>Reisadvies </a:t>
            </a:r>
            <a:r>
              <a:rPr lang="nl-BE" dirty="0" err="1" smtClean="0"/>
              <a:t>Min.Buitenlandse</a:t>
            </a:r>
            <a:r>
              <a:rPr lang="nl-BE" dirty="0" smtClean="0"/>
              <a:t> Zaken:</a:t>
            </a:r>
          </a:p>
          <a:p>
            <a:endParaRPr lang="nl-BE" dirty="0" smtClean="0"/>
          </a:p>
          <a:p>
            <a:r>
              <a:rPr lang="nl-BE" dirty="0" smtClean="0"/>
              <a:t> </a:t>
            </a:r>
            <a:endParaRPr lang="nl-BE" dirty="0"/>
          </a:p>
        </p:txBody>
      </p:sp>
      <p:sp>
        <p:nvSpPr>
          <p:cNvPr id="10" name="Rechthoek 9"/>
          <p:cNvSpPr/>
          <p:nvPr/>
        </p:nvSpPr>
        <p:spPr>
          <a:xfrm>
            <a:off x="830804" y="1895236"/>
            <a:ext cx="10875324" cy="3139321"/>
          </a:xfrm>
          <a:prstGeom prst="rect">
            <a:avLst/>
          </a:prstGeom>
        </p:spPr>
        <p:txBody>
          <a:bodyPr wrap="square">
            <a:spAutoFit/>
          </a:bodyPr>
          <a:lstStyle/>
          <a:p>
            <a:pPr fontAlgn="base"/>
            <a:r>
              <a:rPr lang="nl-BE" b="1" dirty="0">
                <a:latin typeface="arial" panose="020B0604020202020204" pitchFamily="34" charset="0"/>
              </a:rPr>
              <a:t>Een belangrijk aantal toeristen en zakenmensen bezoekt Israël en het Palestijns gebied (met uitzondering van Gaza) en ondervindt er geen problemen. De politieke context is echter instabiel en wordt gekenmerkt door veel spanningen en incidenten</a:t>
            </a:r>
            <a:r>
              <a:rPr lang="nl-BE" b="1" dirty="0" smtClean="0">
                <a:latin typeface="arial" panose="020B0604020202020204" pitchFamily="34" charset="0"/>
              </a:rPr>
              <a:t>.</a:t>
            </a:r>
          </a:p>
          <a:p>
            <a:pPr fontAlgn="base"/>
            <a:endParaRPr lang="nl-BE" b="1" dirty="0">
              <a:latin typeface="arial" panose="020B0604020202020204" pitchFamily="34" charset="0"/>
            </a:endParaRPr>
          </a:p>
          <a:p>
            <a:pPr fontAlgn="base"/>
            <a:r>
              <a:rPr lang="nl-BE" b="1" dirty="0" smtClean="0">
                <a:latin typeface="arial" panose="020B0604020202020204" pitchFamily="34" charset="0"/>
              </a:rPr>
              <a:t>Extra </a:t>
            </a:r>
            <a:r>
              <a:rPr lang="nl-BE" b="1" dirty="0">
                <a:latin typeface="arial" panose="020B0604020202020204" pitchFamily="34" charset="0"/>
              </a:rPr>
              <a:t>waakzaamheid is geboden, in het bijzonder in de oude stad van Jeruzalem, op en rond de Esplanade van de Al </a:t>
            </a:r>
            <a:r>
              <a:rPr lang="nl-BE" b="1" dirty="0" err="1">
                <a:latin typeface="arial" panose="020B0604020202020204" pitchFamily="34" charset="0"/>
              </a:rPr>
              <a:t>Aqsa</a:t>
            </a:r>
            <a:r>
              <a:rPr lang="nl-BE" b="1" dirty="0">
                <a:latin typeface="arial" panose="020B0604020202020204" pitchFamily="34" charset="0"/>
              </a:rPr>
              <a:t> Moskee – Tempelberg, in Oost-Jeruzalem alsook in de streek van </a:t>
            </a:r>
            <a:r>
              <a:rPr lang="nl-BE" b="1" dirty="0" err="1">
                <a:latin typeface="arial" panose="020B0604020202020204" pitchFamily="34" charset="0"/>
              </a:rPr>
              <a:t>Nabloes</a:t>
            </a:r>
            <a:r>
              <a:rPr lang="nl-BE" b="1" dirty="0">
                <a:latin typeface="arial" panose="020B0604020202020204" pitchFamily="34" charset="0"/>
              </a:rPr>
              <a:t>, Hebron, </a:t>
            </a:r>
            <a:r>
              <a:rPr lang="nl-BE" b="1" dirty="0" err="1">
                <a:latin typeface="arial" panose="020B0604020202020204" pitchFamily="34" charset="0"/>
              </a:rPr>
              <a:t>Jenin</a:t>
            </a:r>
            <a:r>
              <a:rPr lang="nl-BE" b="1" dirty="0">
                <a:latin typeface="arial" panose="020B0604020202020204" pitchFamily="34" charset="0"/>
              </a:rPr>
              <a:t>, en in de buurt van nederzettingen, controleposten (</a:t>
            </a:r>
            <a:r>
              <a:rPr lang="nl-BE" b="1" dirty="0" err="1">
                <a:latin typeface="arial" panose="020B0604020202020204" pitchFamily="34" charset="0"/>
              </a:rPr>
              <a:t>checkpoints</a:t>
            </a:r>
            <a:r>
              <a:rPr lang="nl-BE" b="1" dirty="0">
                <a:latin typeface="arial" panose="020B0604020202020204" pitchFamily="34" charset="0"/>
              </a:rPr>
              <a:t>) en vluchtelingenkampen</a:t>
            </a:r>
            <a:r>
              <a:rPr lang="nl-BE" b="1" dirty="0" smtClean="0">
                <a:latin typeface="arial" panose="020B0604020202020204" pitchFamily="34" charset="0"/>
              </a:rPr>
              <a:t>.</a:t>
            </a:r>
          </a:p>
          <a:p>
            <a:pPr fontAlgn="base"/>
            <a:endParaRPr lang="nl-BE" b="1" dirty="0">
              <a:solidFill>
                <a:srgbClr val="666666"/>
              </a:solidFill>
              <a:latin typeface="arial" panose="020B0604020202020204" pitchFamily="34" charset="0"/>
            </a:endParaRPr>
          </a:p>
          <a:p>
            <a:pPr fontAlgn="base"/>
            <a:r>
              <a:rPr lang="nl-BE" b="1" dirty="0">
                <a:latin typeface="arial" panose="020B0604020202020204" pitchFamily="34" charset="0"/>
              </a:rPr>
              <a:t>In het algemeen is het aangeraden de actualiteit te volgen, waakzaam te zijn, de veiligheidsvoorschriften te respecteren en de instructies door de lokale autoriteiten op te volgen. </a:t>
            </a:r>
            <a:endParaRPr lang="nl-BE" b="1" i="0" u="none" strike="noStrike" dirty="0">
              <a:effectLst/>
              <a:latin typeface="arial" panose="020B0604020202020204" pitchFamily="34" charset="0"/>
            </a:endParaRPr>
          </a:p>
        </p:txBody>
      </p:sp>
      <p:sp>
        <p:nvSpPr>
          <p:cNvPr id="11" name="Rechthoek 10"/>
          <p:cNvSpPr/>
          <p:nvPr/>
        </p:nvSpPr>
        <p:spPr>
          <a:xfrm>
            <a:off x="830804" y="4852926"/>
            <a:ext cx="10875324" cy="1754326"/>
          </a:xfrm>
          <a:prstGeom prst="rect">
            <a:avLst/>
          </a:prstGeom>
        </p:spPr>
        <p:txBody>
          <a:bodyPr wrap="square">
            <a:spAutoFit/>
          </a:bodyPr>
          <a:lstStyle/>
          <a:p>
            <a:r>
              <a:rPr lang="nl-BE" b="1" dirty="0">
                <a:latin typeface="arial" panose="020B0604020202020204" pitchFamily="34" charset="0"/>
              </a:rPr>
              <a:t>Het gebruik van het openbaar vervoer wordt afgeraden. </a:t>
            </a:r>
          </a:p>
          <a:p>
            <a:endParaRPr lang="nl-BE" b="1" dirty="0">
              <a:latin typeface="arial" panose="020B0604020202020204" pitchFamily="34" charset="0"/>
            </a:endParaRPr>
          </a:p>
          <a:p>
            <a:r>
              <a:rPr lang="nl-BE" b="1" dirty="0">
                <a:latin typeface="arial" panose="020B0604020202020204" pitchFamily="34" charset="0"/>
              </a:rPr>
              <a:t>Hoge waakzaamheid is vereist in de oude stad, in het bijzonder op vrijdag (vrijdaggebed), op en rond de Esplanade van de Al </a:t>
            </a:r>
            <a:r>
              <a:rPr lang="nl-BE" b="1" dirty="0" err="1">
                <a:latin typeface="arial" panose="020B0604020202020204" pitchFamily="34" charset="0"/>
              </a:rPr>
              <a:t>Aqsa</a:t>
            </a:r>
            <a:r>
              <a:rPr lang="nl-BE" b="1" dirty="0">
                <a:latin typeface="arial" panose="020B0604020202020204" pitchFamily="34" charset="0"/>
              </a:rPr>
              <a:t> Moskee – Tempelberg …  in de ultraorthodoxe joodse buurten ... In deze buurten wordt eveneens melding gemaakt van hevige reacties op bezoekers die volgens de lokale bewoners op niet-gepaste wijze gekleed zijn.</a:t>
            </a:r>
          </a:p>
        </p:txBody>
      </p:sp>
    </p:spTree>
    <p:extLst>
      <p:ext uri="{BB962C8B-B14F-4D97-AF65-F5344CB8AC3E}">
        <p14:creationId xmlns:p14="http://schemas.microsoft.com/office/powerpoint/2010/main" val="30678811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8" name="Titel 1"/>
          <p:cNvSpPr txBox="1">
            <a:spLocks/>
          </p:cNvSpPr>
          <p:nvPr/>
        </p:nvSpPr>
        <p:spPr>
          <a:xfrm>
            <a:off x="830804" y="15895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u="sng" smtClean="0"/>
              <a:t>Verdere acties </a:t>
            </a:r>
            <a:r>
              <a:rPr lang="nl-BE" u="sng" dirty="0" smtClean="0"/>
              <a:t>:</a:t>
            </a:r>
          </a:p>
          <a:p>
            <a:endParaRPr lang="nl-BE" dirty="0" smtClean="0"/>
          </a:p>
          <a:p>
            <a:r>
              <a:rPr lang="nl-BE" dirty="0" smtClean="0"/>
              <a:t> </a:t>
            </a:r>
            <a:endParaRPr lang="nl-BE" dirty="0"/>
          </a:p>
        </p:txBody>
      </p:sp>
      <p:sp>
        <p:nvSpPr>
          <p:cNvPr id="3" name="Tekstvak 2"/>
          <p:cNvSpPr txBox="1"/>
          <p:nvPr/>
        </p:nvSpPr>
        <p:spPr>
          <a:xfrm>
            <a:off x="643812" y="1362269"/>
            <a:ext cx="11290041" cy="6186309"/>
          </a:xfrm>
          <a:prstGeom prst="rect">
            <a:avLst/>
          </a:prstGeom>
          <a:noFill/>
        </p:spPr>
        <p:txBody>
          <a:bodyPr wrap="square" rtlCol="0">
            <a:spAutoFit/>
          </a:bodyPr>
          <a:lstStyle/>
          <a:p>
            <a:pPr marL="285750" indent="-285750">
              <a:buFontTx/>
              <a:buChar char="-"/>
            </a:pPr>
            <a:r>
              <a:rPr lang="nl-BE" sz="3600" dirty="0" smtClean="0"/>
              <a:t>Interesse ? </a:t>
            </a:r>
          </a:p>
          <a:p>
            <a:pPr marL="742950" lvl="1" indent="-285750">
              <a:buFontTx/>
              <a:buChar char="-"/>
            </a:pPr>
            <a:r>
              <a:rPr lang="nl-BE" sz="3600" dirty="0" smtClean="0"/>
              <a:t>   Bevestiging op wiereistmee@gmail.com</a:t>
            </a:r>
          </a:p>
          <a:p>
            <a:pPr marL="1028700" lvl="1" indent="-571500">
              <a:buFontTx/>
              <a:buChar char="-"/>
            </a:pPr>
            <a:r>
              <a:rPr lang="nl-BE" sz="3600" dirty="0" smtClean="0"/>
              <a:t>Voorschot van € 200 voor 15/06 </a:t>
            </a:r>
          </a:p>
          <a:p>
            <a:pPr marL="1028700" lvl="1" indent="-571500">
              <a:buFontTx/>
              <a:buChar char="-"/>
            </a:pPr>
            <a:r>
              <a:rPr lang="nl-BE" sz="3600" dirty="0" smtClean="0"/>
              <a:t>Tweede betaling van € 500 voor 10/07</a:t>
            </a:r>
          </a:p>
          <a:p>
            <a:pPr marL="1028700" lvl="1" indent="-571500">
              <a:buFontTx/>
              <a:buChar char="-"/>
            </a:pPr>
            <a:r>
              <a:rPr lang="nl-BE" sz="3600" dirty="0" smtClean="0"/>
              <a:t>Saldo 15/09 € </a:t>
            </a:r>
            <a:r>
              <a:rPr lang="nl-BE" sz="3600" smtClean="0"/>
              <a:t>1.100 </a:t>
            </a:r>
          </a:p>
          <a:p>
            <a:pPr marL="1028700" lvl="1" indent="-571500">
              <a:buFontTx/>
              <a:buChar char="-"/>
            </a:pPr>
            <a:endParaRPr lang="nl-BE" sz="3600"/>
          </a:p>
          <a:p>
            <a:pPr marL="1028700" lvl="1" indent="-571500">
              <a:buFontTx/>
              <a:buChar char="-"/>
            </a:pPr>
            <a:r>
              <a:rPr lang="nl-BE" sz="3600" smtClean="0"/>
              <a:t>REk. nr. : BE54 7360 1323 4197 </a:t>
            </a:r>
            <a:endParaRPr lang="nl-BE" sz="3600" dirty="0" smtClean="0"/>
          </a:p>
          <a:p>
            <a:pPr marL="1028700" lvl="1" indent="-571500">
              <a:buFontTx/>
              <a:buChar char="-"/>
            </a:pPr>
            <a:endParaRPr lang="nl-BE" sz="3600" dirty="0" smtClean="0"/>
          </a:p>
          <a:p>
            <a:endParaRPr lang="nl-BE" sz="3600" dirty="0" smtClean="0"/>
          </a:p>
          <a:p>
            <a:endParaRPr lang="nl-BE" sz="3600" dirty="0" smtClean="0"/>
          </a:p>
          <a:p>
            <a:pPr marL="285750" indent="-285750">
              <a:buFontTx/>
              <a:buChar char="-"/>
            </a:pPr>
            <a:endParaRPr lang="nl-BE" sz="3600" dirty="0"/>
          </a:p>
        </p:txBody>
      </p:sp>
    </p:spTree>
    <p:extLst>
      <p:ext uri="{BB962C8B-B14F-4D97-AF65-F5344CB8AC3E}">
        <p14:creationId xmlns:p14="http://schemas.microsoft.com/office/powerpoint/2010/main" val="1802421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Rechthoek 2"/>
          <p:cNvSpPr/>
          <p:nvPr/>
        </p:nvSpPr>
        <p:spPr>
          <a:xfrm>
            <a:off x="1950098" y="2146042"/>
            <a:ext cx="3405030" cy="1569660"/>
          </a:xfrm>
          <a:prstGeom prst="rect">
            <a:avLst/>
          </a:prstGeom>
        </p:spPr>
        <p:txBody>
          <a:bodyPr wrap="square">
            <a:spAutoFit/>
          </a:bodyPr>
          <a:lstStyle/>
          <a:p>
            <a:r>
              <a:rPr lang="ar-AE" sz="9600" dirty="0"/>
              <a:t>سؤال؟</a:t>
            </a:r>
            <a:endParaRPr lang="nl-BE" sz="9600" dirty="0"/>
          </a:p>
        </p:txBody>
      </p:sp>
      <p:sp>
        <p:nvSpPr>
          <p:cNvPr id="4" name="Rechthoek 3"/>
          <p:cNvSpPr/>
          <p:nvPr/>
        </p:nvSpPr>
        <p:spPr>
          <a:xfrm>
            <a:off x="6456784" y="2330707"/>
            <a:ext cx="2757486" cy="1200329"/>
          </a:xfrm>
          <a:prstGeom prst="rect">
            <a:avLst/>
          </a:prstGeom>
        </p:spPr>
        <p:txBody>
          <a:bodyPr wrap="none">
            <a:spAutoFit/>
          </a:bodyPr>
          <a:lstStyle/>
          <a:p>
            <a:r>
              <a:rPr lang="he-IL" sz="7200" dirty="0">
                <a:solidFill>
                  <a:srgbClr val="222222"/>
                </a:solidFill>
                <a:latin typeface="arial" panose="020B0604020202020204" pitchFamily="34" charset="0"/>
              </a:rPr>
              <a:t>פרעגן?</a:t>
            </a:r>
            <a:endParaRPr lang="nl-BE" sz="7200" dirty="0"/>
          </a:p>
        </p:txBody>
      </p:sp>
    </p:spTree>
    <p:extLst>
      <p:ext uri="{BB962C8B-B14F-4D97-AF65-F5344CB8AC3E}">
        <p14:creationId xmlns:p14="http://schemas.microsoft.com/office/powerpoint/2010/main" val="3220800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pic>
        <p:nvPicPr>
          <p:cNvPr id="4" name="Tijdelijke aanduiding voor inhoud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3898" y="-296427"/>
            <a:ext cx="12299795" cy="71544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14328" y="-305958"/>
            <a:ext cx="4783538" cy="7153922"/>
          </a:xfrm>
          <a:prstGeom prst="rect">
            <a:avLst/>
          </a:prstGeom>
        </p:spPr>
      </p:pic>
      <p:sp>
        <p:nvSpPr>
          <p:cNvPr id="12" name="Rectangle 11"/>
          <p:cNvSpPr/>
          <p:nvPr/>
        </p:nvSpPr>
        <p:spPr>
          <a:xfrm>
            <a:off x="5253597" y="2692696"/>
            <a:ext cx="1315153" cy="1176179"/>
          </a:xfrm>
          <a:prstGeom prst="rect">
            <a:avLst/>
          </a:prstGeom>
          <a:solidFill>
            <a:schemeClr val="accent1">
              <a:alpha val="3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p:nvPicPr>
        <p:blipFill>
          <a:blip r:embed="rId5"/>
          <a:stretch>
            <a:fillRect/>
          </a:stretch>
        </p:blipFill>
        <p:spPr>
          <a:xfrm>
            <a:off x="10006097" y="4299495"/>
            <a:ext cx="1329043" cy="1634774"/>
          </a:xfrm>
          <a:prstGeom prst="rect">
            <a:avLst/>
          </a:prstGeom>
          <a:ln w="31750">
            <a:solidFill>
              <a:schemeClr val="tx1"/>
            </a:solidFill>
          </a:ln>
        </p:spPr>
      </p:pic>
    </p:spTree>
    <p:extLst>
      <p:ext uri="{BB962C8B-B14F-4D97-AF65-F5344CB8AC3E}">
        <p14:creationId xmlns:p14="http://schemas.microsoft.com/office/powerpoint/2010/main" val="859446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819" y="2"/>
            <a:ext cx="12303513" cy="9013372"/>
          </a:xfrm>
          <a:prstGeom prst="rect">
            <a:avLst/>
          </a:prstGeom>
        </p:spPr>
      </p:pic>
      <p:sp>
        <p:nvSpPr>
          <p:cNvPr id="6" name="Titel 1"/>
          <p:cNvSpPr txBox="1">
            <a:spLocks/>
          </p:cNvSpPr>
          <p:nvPr/>
        </p:nvSpPr>
        <p:spPr>
          <a:xfrm>
            <a:off x="563174" y="0"/>
            <a:ext cx="11089849" cy="734319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smtClean="0"/>
              <a:t>		</a:t>
            </a:r>
          </a:p>
          <a:p>
            <a:r>
              <a:rPr lang="nl-BE" b="1" dirty="0" smtClean="0"/>
              <a:t>PROGRAMMA</a:t>
            </a:r>
          </a:p>
          <a:p>
            <a:endParaRPr lang="nl-BE" dirty="0" smtClean="0"/>
          </a:p>
          <a:p>
            <a:endParaRPr lang="nl-BE" dirty="0" smtClean="0"/>
          </a:p>
          <a:p>
            <a:pPr marL="571500" indent="-571500">
              <a:buFont typeface="Arial" panose="020B0604020202020204" pitchFamily="34" charset="0"/>
              <a:buChar char="•"/>
            </a:pPr>
            <a:r>
              <a:rPr lang="nl-BE" b="1" dirty="0" smtClean="0"/>
              <a:t>Programma is onder voorbehoud </a:t>
            </a:r>
          </a:p>
          <a:p>
            <a:endParaRPr lang="nl-BE" b="1" dirty="0" smtClean="0"/>
          </a:p>
          <a:p>
            <a:r>
              <a:rPr lang="nl-BE" b="1" dirty="0"/>
              <a:t>	</a:t>
            </a:r>
            <a:r>
              <a:rPr lang="nl-BE" b="1" dirty="0" smtClean="0"/>
              <a:t>	- weersomstandigheden </a:t>
            </a:r>
          </a:p>
          <a:p>
            <a:r>
              <a:rPr lang="nl-BE" b="1" dirty="0"/>
              <a:t>	</a:t>
            </a:r>
            <a:r>
              <a:rPr lang="nl-BE" b="1" dirty="0" smtClean="0"/>
              <a:t>	- veiligheid</a:t>
            </a:r>
          </a:p>
          <a:p>
            <a:r>
              <a:rPr lang="nl-BE" b="1" dirty="0" smtClean="0"/>
              <a:t>		- wensen van de groep</a:t>
            </a:r>
          </a:p>
          <a:p>
            <a:endParaRPr lang="nl-BE" b="1" dirty="0"/>
          </a:p>
          <a:p>
            <a:pPr marL="571500" indent="-571500">
              <a:buFont typeface="Arial" panose="020B0604020202020204" pitchFamily="34" charset="0"/>
              <a:buChar char="•"/>
            </a:pPr>
            <a:r>
              <a:rPr lang="nl-BE" b="1" dirty="0" smtClean="0"/>
              <a:t>We hebben een lijst met alternatieven</a:t>
            </a:r>
          </a:p>
          <a:p>
            <a:pPr marL="571500" indent="-571500">
              <a:buFont typeface="Arial" panose="020B0604020202020204" pitchFamily="34" charset="0"/>
              <a:buChar char="•"/>
            </a:pPr>
            <a:r>
              <a:rPr lang="nl-BE" b="1" dirty="0" smtClean="0"/>
              <a:t>We werken samen met een lokale partner die flexibel is </a:t>
            </a:r>
          </a:p>
          <a:p>
            <a:endParaRPr lang="nl-BE" b="1" dirty="0" smtClean="0"/>
          </a:p>
          <a:p>
            <a:r>
              <a:rPr lang="nl-BE" dirty="0"/>
              <a:t>	</a:t>
            </a:r>
            <a:r>
              <a:rPr lang="nl-BE" dirty="0" smtClean="0"/>
              <a:t/>
            </a:r>
            <a:br>
              <a:rPr lang="nl-BE" dirty="0" smtClean="0"/>
            </a:br>
            <a:endParaRPr lang="nl-BE" dirty="0" smtClean="0"/>
          </a:p>
          <a:p>
            <a:r>
              <a:rPr lang="nl-BE" dirty="0"/>
              <a:t> </a:t>
            </a:r>
          </a:p>
          <a:p>
            <a:pPr marL="571500" indent="-571500">
              <a:buFontTx/>
              <a:buChar char="-"/>
            </a:pPr>
            <a:endParaRPr lang="nl-BE" dirty="0"/>
          </a:p>
        </p:txBody>
      </p:sp>
    </p:spTree>
    <p:extLst>
      <p:ext uri="{BB962C8B-B14F-4D97-AF65-F5344CB8AC3E}">
        <p14:creationId xmlns:p14="http://schemas.microsoft.com/office/powerpoint/2010/main" val="3398634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659" y="0"/>
            <a:ext cx="12303513" cy="9013372"/>
          </a:xfrm>
          <a:prstGeom prst="rect">
            <a:avLst/>
          </a:prstGeom>
        </p:spPr>
      </p:pic>
      <p:sp>
        <p:nvSpPr>
          <p:cNvPr id="6" name="Titel 1"/>
          <p:cNvSpPr txBox="1">
            <a:spLocks/>
          </p:cNvSpPr>
          <p:nvPr/>
        </p:nvSpPr>
        <p:spPr>
          <a:xfrm>
            <a:off x="563174" y="0"/>
            <a:ext cx="11089849" cy="7343192"/>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mtClean="0"/>
              <a:t>		</a:t>
            </a:r>
          </a:p>
          <a:p>
            <a:r>
              <a:rPr lang="nl-BE" sz="12500" smtClean="0"/>
              <a:t>			Holy Land 2022 – </a:t>
            </a:r>
          </a:p>
          <a:p>
            <a:r>
              <a:rPr lang="nl-BE" sz="12500"/>
              <a:t>	</a:t>
            </a:r>
            <a:r>
              <a:rPr lang="nl-BE" sz="12500" smtClean="0"/>
              <a:t>		</a:t>
            </a:r>
          </a:p>
          <a:p>
            <a:endParaRPr lang="nl-BE" sz="12500"/>
          </a:p>
          <a:p>
            <a:r>
              <a:rPr lang="nl-BE" sz="12500" smtClean="0"/>
              <a:t>	een voorbeeld van een stapdag</a:t>
            </a:r>
            <a:endParaRPr lang="nl-BE" sz="12500" dirty="0" smtClean="0"/>
          </a:p>
          <a:p>
            <a:endParaRPr lang="nl-BE" smtClean="0"/>
          </a:p>
          <a:p>
            <a:endParaRPr lang="nl-BE"/>
          </a:p>
          <a:p>
            <a:endParaRPr lang="nl-BE" smtClean="0"/>
          </a:p>
          <a:p>
            <a:endParaRPr lang="nl-BE"/>
          </a:p>
          <a:p>
            <a:endParaRPr lang="nl-BE" smtClean="0"/>
          </a:p>
          <a:p>
            <a:endParaRPr lang="nl-BE"/>
          </a:p>
          <a:p>
            <a:endParaRPr lang="nl-BE" smtClean="0"/>
          </a:p>
          <a:p>
            <a:endParaRPr lang="nl-BE" smtClean="0"/>
          </a:p>
          <a:p>
            <a:endParaRPr lang="nl-BE" dirty="0" smtClean="0"/>
          </a:p>
          <a:p>
            <a:endParaRPr lang="nl-BE" smtClean="0"/>
          </a:p>
          <a:p>
            <a:r>
              <a:rPr lang="nl-BE" dirty="0" smtClean="0"/>
              <a:t/>
            </a:r>
            <a:br>
              <a:rPr lang="nl-BE" dirty="0" smtClean="0"/>
            </a:br>
            <a:endParaRPr lang="nl-BE" dirty="0" smtClean="0"/>
          </a:p>
          <a:p>
            <a:r>
              <a:rPr lang="nl-BE" dirty="0"/>
              <a:t> </a:t>
            </a:r>
          </a:p>
          <a:p>
            <a:pPr marL="571500" indent="-571500">
              <a:buFontTx/>
              <a:buChar char="-"/>
            </a:pPr>
            <a:endParaRPr lang="nl-BE" dirty="0"/>
          </a:p>
        </p:txBody>
      </p:sp>
    </p:spTree>
    <p:extLst>
      <p:ext uri="{BB962C8B-B14F-4D97-AF65-F5344CB8AC3E}">
        <p14:creationId xmlns:p14="http://schemas.microsoft.com/office/powerpoint/2010/main" val="2462892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06696" y="-1148575"/>
            <a:ext cx="11089849" cy="7828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BE" dirty="0"/>
          </a:p>
        </p:txBody>
      </p:sp>
      <p:pic>
        <p:nvPicPr>
          <p:cNvPr id="2" name="Afbeelding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210" y="0"/>
            <a:ext cx="12102790" cy="6858000"/>
          </a:xfrm>
          <a:prstGeom prst="rect">
            <a:avLst/>
          </a:prstGeom>
        </p:spPr>
      </p:pic>
    </p:spTree>
    <p:extLst>
      <p:ext uri="{BB962C8B-B14F-4D97-AF65-F5344CB8AC3E}">
        <p14:creationId xmlns:p14="http://schemas.microsoft.com/office/powerpoint/2010/main" val="30971901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8308" y="2776374"/>
            <a:ext cx="11653025" cy="2508540"/>
          </a:xfrm>
        </p:spPr>
      </p:pic>
    </p:spTree>
    <p:extLst>
      <p:ext uri="{BB962C8B-B14F-4D97-AF65-F5344CB8AC3E}">
        <p14:creationId xmlns:p14="http://schemas.microsoft.com/office/powerpoint/2010/main" val="4140421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1937</TotalTime>
  <Words>877</Words>
  <Application>Microsoft Office PowerPoint</Application>
  <PresentationFormat>Breedbeeld</PresentationFormat>
  <Paragraphs>275</Paragraphs>
  <Slides>44</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Arial</vt:lpstr>
      <vt:lpstr>Calibri</vt:lpstr>
      <vt:lpstr>Calibri Light</vt:lpstr>
      <vt:lpstr>Kantoorthema</vt:lpstr>
      <vt:lpstr>Infoavond Palestina 03/06/2023</vt:lpstr>
      <vt:lpstr>AGENDA </vt:lpstr>
      <vt:lpstr>Palestina 2023 </vt:lpstr>
      <vt:lpstr>Holy Land 2022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Infoavond Palestina 19/09/2018</dc:title>
  <dc:creator>tom plasschaert</dc:creator>
  <cp:lastModifiedBy>tom plasschaert</cp:lastModifiedBy>
  <cp:revision>71</cp:revision>
  <cp:lastPrinted>2018-08-25T20:58:38Z</cp:lastPrinted>
  <dcterms:created xsi:type="dcterms:W3CDTF">2018-08-25T09:57:47Z</dcterms:created>
  <dcterms:modified xsi:type="dcterms:W3CDTF">2023-06-05T17:28:11Z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-1276091035</vt:i4>
  </property>
  <property fmtid="{D5CDD505-2E9C-101B-9397-08002B2CF9AE}" pid="3" name="_NewReviewCycle">
    <vt:lpwstr/>
  </property>
  <property fmtid="{D5CDD505-2E9C-101B-9397-08002B2CF9AE}" pid="4" name="_EmailSubject">
    <vt:lpwstr>Presentatie Palestina</vt:lpwstr>
  </property>
  <property fmtid="{D5CDD505-2E9C-101B-9397-08002B2CF9AE}" pid="5" name="_AuthorEmail">
    <vt:lpwstr>Tom.Plasschaert@fsma.be</vt:lpwstr>
  </property>
  <property fmtid="{D5CDD505-2E9C-101B-9397-08002B2CF9AE}" pid="6" name="_AuthorEmailDisplayName">
    <vt:lpwstr>Plasschaert, Tom</vt:lpwstr>
  </property>
</Properties>
</file>